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55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27" r:id="rId3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33CC33"/>
    <a:srgbClr val="FF0000"/>
    <a:srgbClr val="CCFFCC"/>
    <a:srgbClr val="99CC00"/>
    <a:srgbClr val="EAEAEA"/>
    <a:srgbClr val="CC33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88" autoAdjust="0"/>
    <p:restoredTop sz="90929"/>
  </p:normalViewPr>
  <p:slideViewPr>
    <p:cSldViewPr snapToGrid="0">
      <p:cViewPr varScale="1">
        <p:scale>
          <a:sx n="85" d="100"/>
          <a:sy n="85" d="100"/>
        </p:scale>
        <p:origin x="94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85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4.bin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 1'!$A$3</c:f>
              <c:strCache>
                <c:ptCount val="1"/>
                <c:pt idx="0">
                  <c:v>第五級</c:v>
                </c:pt>
              </c:strCache>
            </c:strRef>
          </c:tx>
          <c:invertIfNegative val="0"/>
          <c:cat>
            <c:strRef>
              <c:f>'new 1'!$B$2:$D$2</c:f>
              <c:strCache>
                <c:ptCount val="3"/>
                <c:pt idx="0">
                  <c:v>Python($)</c:v>
                </c:pt>
                <c:pt idx="1">
                  <c:v>R($)</c:v>
                </c:pt>
                <c:pt idx="2">
                  <c:v>SQL($)</c:v>
                </c:pt>
              </c:strCache>
            </c:strRef>
          </c:cat>
          <c:val>
            <c:numRef>
              <c:f>'new 1'!$B$3:$D$3</c:f>
              <c:numCache>
                <c:formatCode>General</c:formatCode>
                <c:ptCount val="3"/>
                <c:pt idx="0">
                  <c:v>90000</c:v>
                </c:pt>
                <c:pt idx="1">
                  <c:v>40000</c:v>
                </c:pt>
                <c:pt idx="2">
                  <c:v>75000</c:v>
                </c:pt>
              </c:numCache>
            </c:numRef>
          </c:val>
        </c:ser>
        <c:ser>
          <c:idx val="1"/>
          <c:order val="1"/>
          <c:tx>
            <c:strRef>
              <c:f>'new 1'!$A$4</c:f>
              <c:strCache>
                <c:ptCount val="1"/>
                <c:pt idx="0">
                  <c:v>第四級</c:v>
                </c:pt>
              </c:strCache>
            </c:strRef>
          </c:tx>
          <c:invertIfNegative val="0"/>
          <c:cat>
            <c:strRef>
              <c:f>'new 1'!$B$2:$D$2</c:f>
              <c:strCache>
                <c:ptCount val="3"/>
                <c:pt idx="0">
                  <c:v>Python($)</c:v>
                </c:pt>
                <c:pt idx="1">
                  <c:v>R($)</c:v>
                </c:pt>
                <c:pt idx="2">
                  <c:v>SQL($)</c:v>
                </c:pt>
              </c:strCache>
            </c:strRef>
          </c:cat>
          <c:val>
            <c:numRef>
              <c:f>'new 1'!$B$4:$D$4</c:f>
              <c:numCache>
                <c:formatCode>General</c:formatCode>
                <c:ptCount val="3"/>
                <c:pt idx="0">
                  <c:v>100000</c:v>
                </c:pt>
                <c:pt idx="1">
                  <c:v>65000</c:v>
                </c:pt>
                <c:pt idx="2">
                  <c:v>90000</c:v>
                </c:pt>
              </c:numCache>
            </c:numRef>
          </c:val>
        </c:ser>
        <c:ser>
          <c:idx val="2"/>
          <c:order val="2"/>
          <c:tx>
            <c:strRef>
              <c:f>'new 1'!$A$5</c:f>
              <c:strCache>
                <c:ptCount val="1"/>
                <c:pt idx="0">
                  <c:v>第三級</c:v>
                </c:pt>
              </c:strCache>
            </c:strRef>
          </c:tx>
          <c:invertIfNegative val="0"/>
          <c:cat>
            <c:strRef>
              <c:f>'new 1'!$B$2:$D$2</c:f>
              <c:strCache>
                <c:ptCount val="3"/>
                <c:pt idx="0">
                  <c:v>Python($)</c:v>
                </c:pt>
                <c:pt idx="1">
                  <c:v>R($)</c:v>
                </c:pt>
                <c:pt idx="2">
                  <c:v>SQL($)</c:v>
                </c:pt>
              </c:strCache>
            </c:strRef>
          </c:cat>
          <c:val>
            <c:numRef>
              <c:f>'new 1'!$B$5:$D$5</c:f>
              <c:numCache>
                <c:formatCode>General</c:formatCode>
                <c:ptCount val="3"/>
                <c:pt idx="0">
                  <c:v>110000</c:v>
                </c:pt>
                <c:pt idx="1">
                  <c:v>85000</c:v>
                </c:pt>
                <c:pt idx="2">
                  <c:v>100000</c:v>
                </c:pt>
              </c:numCache>
            </c:numRef>
          </c:val>
        </c:ser>
        <c:ser>
          <c:idx val="3"/>
          <c:order val="3"/>
          <c:tx>
            <c:strRef>
              <c:f>'new 1'!$A$6</c:f>
              <c:strCache>
                <c:ptCount val="1"/>
                <c:pt idx="0">
                  <c:v>第二級</c:v>
                </c:pt>
              </c:strCache>
            </c:strRef>
          </c:tx>
          <c:invertIfNegative val="0"/>
          <c:cat>
            <c:strRef>
              <c:f>'new 1'!$B$2:$D$2</c:f>
              <c:strCache>
                <c:ptCount val="3"/>
                <c:pt idx="0">
                  <c:v>Python($)</c:v>
                </c:pt>
                <c:pt idx="1">
                  <c:v>R($)</c:v>
                </c:pt>
                <c:pt idx="2">
                  <c:v>SQL($)</c:v>
                </c:pt>
              </c:strCache>
            </c:strRef>
          </c:cat>
          <c:val>
            <c:numRef>
              <c:f>'new 1'!$B$6:$D$6</c:f>
              <c:numCache>
                <c:formatCode>General</c:formatCode>
                <c:ptCount val="3"/>
                <c:pt idx="0">
                  <c:v>120000</c:v>
                </c:pt>
                <c:pt idx="1">
                  <c:v>105000</c:v>
                </c:pt>
                <c:pt idx="2">
                  <c:v>110000</c:v>
                </c:pt>
              </c:numCache>
            </c:numRef>
          </c:val>
        </c:ser>
        <c:ser>
          <c:idx val="4"/>
          <c:order val="4"/>
          <c:tx>
            <c:strRef>
              <c:f>'new 1'!$A$7</c:f>
              <c:strCache>
                <c:ptCount val="1"/>
                <c:pt idx="0">
                  <c:v>最高級</c:v>
                </c:pt>
              </c:strCache>
            </c:strRef>
          </c:tx>
          <c:invertIfNegative val="0"/>
          <c:cat>
            <c:strRef>
              <c:f>'new 1'!$B$2:$D$2</c:f>
              <c:strCache>
                <c:ptCount val="3"/>
                <c:pt idx="0">
                  <c:v>Python($)</c:v>
                </c:pt>
                <c:pt idx="1">
                  <c:v>R($)</c:v>
                </c:pt>
                <c:pt idx="2">
                  <c:v>SQL($)</c:v>
                </c:pt>
              </c:strCache>
            </c:strRef>
          </c:cat>
          <c:val>
            <c:numRef>
              <c:f>'new 1'!$B$7:$D$7</c:f>
              <c:numCache>
                <c:formatCode>General</c:formatCode>
                <c:ptCount val="3"/>
                <c:pt idx="0">
                  <c:v>130000</c:v>
                </c:pt>
                <c:pt idx="1">
                  <c:v>120000</c:v>
                </c:pt>
                <c:pt idx="2">
                  <c:v>120000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9503776"/>
        <c:axId val="939494528"/>
      </c:barChart>
      <c:catAx>
        <c:axId val="939503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39494528"/>
        <c:crosses val="autoZero"/>
        <c:auto val="1"/>
        <c:lblAlgn val="ctr"/>
        <c:lblOffset val="100"/>
        <c:noMultiLvlLbl val="0"/>
      </c:catAx>
      <c:valAx>
        <c:axId val="939494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395037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 1'!$E$3</c:f>
              <c:strCache>
                <c:ptCount val="1"/>
                <c:pt idx="0">
                  <c:v>第五級</c:v>
                </c:pt>
              </c:strCache>
            </c:strRef>
          </c:tx>
          <c:invertIfNegative val="0"/>
          <c:cat>
            <c:strRef>
              <c:f>'new 1'!$F$2:$H$2</c:f>
              <c:strCache>
                <c:ptCount val="3"/>
                <c:pt idx="0">
                  <c:v>Python</c:v>
                </c:pt>
                <c:pt idx="1">
                  <c:v>R</c:v>
                </c:pt>
                <c:pt idx="2">
                  <c:v>SQL</c:v>
                </c:pt>
              </c:strCache>
            </c:strRef>
          </c:cat>
          <c:val>
            <c:numRef>
              <c:f>'new 1'!$F$3:$H$3</c:f>
              <c:numCache>
                <c:formatCode>General</c:formatCode>
                <c:ptCount val="3"/>
                <c:pt idx="0">
                  <c:v>3776</c:v>
                </c:pt>
                <c:pt idx="1">
                  <c:v>1437</c:v>
                </c:pt>
                <c:pt idx="2">
                  <c:v>5084</c:v>
                </c:pt>
              </c:numCache>
            </c:numRef>
          </c:val>
        </c:ser>
        <c:ser>
          <c:idx val="1"/>
          <c:order val="1"/>
          <c:tx>
            <c:strRef>
              <c:f>'new 1'!$E$4</c:f>
              <c:strCache>
                <c:ptCount val="1"/>
                <c:pt idx="0">
                  <c:v>第四級</c:v>
                </c:pt>
              </c:strCache>
            </c:strRef>
          </c:tx>
          <c:invertIfNegative val="0"/>
          <c:cat>
            <c:strRef>
              <c:f>'new 1'!$F$2:$H$2</c:f>
              <c:strCache>
                <c:ptCount val="3"/>
                <c:pt idx="0">
                  <c:v>Python</c:v>
                </c:pt>
                <c:pt idx="1">
                  <c:v>R</c:v>
                </c:pt>
                <c:pt idx="2">
                  <c:v>SQL</c:v>
                </c:pt>
              </c:strCache>
            </c:strRef>
          </c:cat>
          <c:val>
            <c:numRef>
              <c:f>'new 1'!$F$4:$H$4</c:f>
              <c:numCache>
                <c:formatCode>General</c:formatCode>
                <c:ptCount val="3"/>
                <c:pt idx="0">
                  <c:v>3316</c:v>
                </c:pt>
                <c:pt idx="1">
                  <c:v>1138</c:v>
                </c:pt>
                <c:pt idx="2">
                  <c:v>4068</c:v>
                </c:pt>
              </c:numCache>
            </c:numRef>
          </c:val>
        </c:ser>
        <c:ser>
          <c:idx val="2"/>
          <c:order val="2"/>
          <c:tx>
            <c:strRef>
              <c:f>'new 1'!$E$5</c:f>
              <c:strCache>
                <c:ptCount val="1"/>
                <c:pt idx="0">
                  <c:v>第三級</c:v>
                </c:pt>
              </c:strCache>
            </c:strRef>
          </c:tx>
          <c:invertIfNegative val="0"/>
          <c:cat>
            <c:strRef>
              <c:f>'new 1'!$F$2:$H$2</c:f>
              <c:strCache>
                <c:ptCount val="3"/>
                <c:pt idx="0">
                  <c:v>Python</c:v>
                </c:pt>
                <c:pt idx="1">
                  <c:v>R</c:v>
                </c:pt>
                <c:pt idx="2">
                  <c:v>SQL</c:v>
                </c:pt>
              </c:strCache>
            </c:strRef>
          </c:cat>
          <c:val>
            <c:numRef>
              <c:f>'new 1'!$F$5:$H$5</c:f>
              <c:numCache>
                <c:formatCode>General</c:formatCode>
                <c:ptCount val="3"/>
                <c:pt idx="0">
                  <c:v>2451</c:v>
                </c:pt>
                <c:pt idx="1">
                  <c:v>894</c:v>
                </c:pt>
                <c:pt idx="2">
                  <c:v>3152</c:v>
                </c:pt>
              </c:numCache>
            </c:numRef>
          </c:val>
        </c:ser>
        <c:ser>
          <c:idx val="3"/>
          <c:order val="3"/>
          <c:tx>
            <c:strRef>
              <c:f>'new 1'!$E$6</c:f>
              <c:strCache>
                <c:ptCount val="1"/>
                <c:pt idx="0">
                  <c:v>第二級</c:v>
                </c:pt>
              </c:strCache>
            </c:strRef>
          </c:tx>
          <c:invertIfNegative val="0"/>
          <c:cat>
            <c:strRef>
              <c:f>'new 1'!$F$2:$H$2</c:f>
              <c:strCache>
                <c:ptCount val="3"/>
                <c:pt idx="0">
                  <c:v>Python</c:v>
                </c:pt>
                <c:pt idx="1">
                  <c:v>R</c:v>
                </c:pt>
                <c:pt idx="2">
                  <c:v>SQL</c:v>
                </c:pt>
              </c:strCache>
            </c:strRef>
          </c:cat>
          <c:val>
            <c:numRef>
              <c:f>'new 1'!$F$6:$H$6</c:f>
              <c:numCache>
                <c:formatCode>General</c:formatCode>
                <c:ptCount val="3"/>
                <c:pt idx="0">
                  <c:v>1492</c:v>
                </c:pt>
                <c:pt idx="1">
                  <c:v>583</c:v>
                </c:pt>
                <c:pt idx="2">
                  <c:v>2042</c:v>
                </c:pt>
              </c:numCache>
            </c:numRef>
          </c:val>
        </c:ser>
        <c:ser>
          <c:idx val="4"/>
          <c:order val="4"/>
          <c:tx>
            <c:strRef>
              <c:f>'new 1'!$E$7</c:f>
              <c:strCache>
                <c:ptCount val="1"/>
                <c:pt idx="0">
                  <c:v>最高級</c:v>
                </c:pt>
              </c:strCache>
            </c:strRef>
          </c:tx>
          <c:invertIfNegative val="0"/>
          <c:cat>
            <c:strRef>
              <c:f>'new 1'!$F$2:$H$2</c:f>
              <c:strCache>
                <c:ptCount val="3"/>
                <c:pt idx="0">
                  <c:v>Python</c:v>
                </c:pt>
                <c:pt idx="1">
                  <c:v>R</c:v>
                </c:pt>
                <c:pt idx="2">
                  <c:v>SQL</c:v>
                </c:pt>
              </c:strCache>
            </c:strRef>
          </c:cat>
          <c:val>
            <c:numRef>
              <c:f>'new 1'!$F$7:$H$7</c:f>
              <c:numCache>
                <c:formatCode>General</c:formatCode>
                <c:ptCount val="3"/>
                <c:pt idx="0">
                  <c:v>744</c:v>
                </c:pt>
                <c:pt idx="1">
                  <c:v>338</c:v>
                </c:pt>
                <c:pt idx="2">
                  <c:v>1201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9493984"/>
        <c:axId val="939498880"/>
      </c:barChart>
      <c:catAx>
        <c:axId val="939493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939498880"/>
        <c:crosses val="autoZero"/>
        <c:auto val="1"/>
        <c:lblAlgn val="ctr"/>
        <c:lblOffset val="100"/>
        <c:noMultiLvlLbl val="0"/>
      </c:catAx>
      <c:valAx>
        <c:axId val="9394988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394939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BB8AC4-3A68-4B4F-8769-B0C3A925F305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2D38215-24EF-4581-85A2-34A7CFDF1AAE}">
      <dgm:prSet phldrT="[文字]"/>
      <dgm:spPr/>
      <dgm:t>
        <a:bodyPr/>
        <a:lstStyle/>
        <a:p>
          <a:r>
            <a:rPr lang="en-US" altLang="zh-TW" dirty="0" smtClean="0"/>
            <a:t>Fintech</a:t>
          </a:r>
          <a:endParaRPr lang="zh-TW" altLang="en-US" dirty="0"/>
        </a:p>
      </dgm:t>
    </dgm:pt>
    <dgm:pt modelId="{7903A244-5835-4CE6-8C17-2623D30B9B42}" type="parTrans" cxnId="{FD95E9ED-536D-4CC6-AFC4-1F464610DAC1}">
      <dgm:prSet/>
      <dgm:spPr/>
      <dgm:t>
        <a:bodyPr/>
        <a:lstStyle/>
        <a:p>
          <a:endParaRPr lang="zh-TW" altLang="en-US"/>
        </a:p>
      </dgm:t>
    </dgm:pt>
    <dgm:pt modelId="{F82BEB18-0028-4DEE-9512-2E61AC4765CF}" type="sibTrans" cxnId="{FD95E9ED-536D-4CC6-AFC4-1F464610DAC1}">
      <dgm:prSet/>
      <dgm:spPr/>
      <dgm:t>
        <a:bodyPr/>
        <a:lstStyle/>
        <a:p>
          <a:endParaRPr lang="zh-TW" altLang="en-US"/>
        </a:p>
      </dgm:t>
    </dgm:pt>
    <dgm:pt modelId="{87BBCC83-5F4C-498F-9938-1F4B39973C90}">
      <dgm:prSet phldrT="[文字]"/>
      <dgm:spPr/>
      <dgm:t>
        <a:bodyPr/>
        <a:lstStyle/>
        <a:p>
          <a:r>
            <a:rPr lang="en-US" altLang="zh-TW" dirty="0" smtClean="0"/>
            <a:t>Java</a:t>
          </a:r>
          <a:endParaRPr lang="zh-TW" altLang="en-US" dirty="0"/>
        </a:p>
      </dgm:t>
    </dgm:pt>
    <dgm:pt modelId="{1C7C130F-CFFC-410D-A086-3B8F80FF27BE}" type="parTrans" cxnId="{19B2DAE1-5EAA-4496-A965-439751A4A068}">
      <dgm:prSet/>
      <dgm:spPr/>
      <dgm:t>
        <a:bodyPr/>
        <a:lstStyle/>
        <a:p>
          <a:endParaRPr lang="zh-TW" altLang="en-US"/>
        </a:p>
      </dgm:t>
    </dgm:pt>
    <dgm:pt modelId="{3A246CD1-D3FC-43CE-BC91-7EC8F361BB99}" type="sibTrans" cxnId="{19B2DAE1-5EAA-4496-A965-439751A4A068}">
      <dgm:prSet/>
      <dgm:spPr/>
      <dgm:t>
        <a:bodyPr/>
        <a:lstStyle/>
        <a:p>
          <a:endParaRPr lang="zh-TW" altLang="en-US"/>
        </a:p>
      </dgm:t>
    </dgm:pt>
    <dgm:pt modelId="{E5409237-4D7F-4153-AE3A-ED7B1C846468}">
      <dgm:prSet phldrT="[文字]"/>
      <dgm:spPr/>
      <dgm:t>
        <a:bodyPr/>
        <a:lstStyle/>
        <a:p>
          <a:r>
            <a:rPr lang="en-US" altLang="en-US" dirty="0" smtClean="0"/>
            <a:t>Business analysts</a:t>
          </a:r>
          <a:endParaRPr lang="zh-TW" altLang="en-US" dirty="0"/>
        </a:p>
      </dgm:t>
    </dgm:pt>
    <dgm:pt modelId="{9ECC0058-21D5-4428-98C4-42E11070563B}" type="parTrans" cxnId="{9C96579D-6B6C-4CEE-9014-D02492EF014F}">
      <dgm:prSet/>
      <dgm:spPr/>
      <dgm:t>
        <a:bodyPr/>
        <a:lstStyle/>
        <a:p>
          <a:endParaRPr lang="zh-TW" altLang="en-US"/>
        </a:p>
      </dgm:t>
    </dgm:pt>
    <dgm:pt modelId="{000B7643-BC84-4369-A4E3-521B8286625A}" type="sibTrans" cxnId="{9C96579D-6B6C-4CEE-9014-D02492EF014F}">
      <dgm:prSet/>
      <dgm:spPr/>
      <dgm:t>
        <a:bodyPr/>
        <a:lstStyle/>
        <a:p>
          <a:endParaRPr lang="zh-TW" altLang="en-US"/>
        </a:p>
      </dgm:t>
    </dgm:pt>
    <dgm:pt modelId="{7E7CDD1F-9B55-43F6-932D-641E8E934B9E}">
      <dgm:prSet phldrT="[文字]"/>
      <dgm:spPr/>
      <dgm:t>
        <a:bodyPr/>
        <a:lstStyle/>
        <a:p>
          <a:r>
            <a:rPr lang="en-US" b="1" i="0" dirty="0" smtClean="0"/>
            <a:t>C#</a:t>
          </a:r>
          <a:endParaRPr lang="zh-TW" altLang="en-US" dirty="0"/>
        </a:p>
      </dgm:t>
    </dgm:pt>
    <dgm:pt modelId="{B7C0E16F-6AE5-4437-86F9-67702706F923}" type="parTrans" cxnId="{61AE106A-6177-42CB-8142-D9D78E8EFD3D}">
      <dgm:prSet/>
      <dgm:spPr/>
      <dgm:t>
        <a:bodyPr/>
        <a:lstStyle/>
        <a:p>
          <a:endParaRPr lang="zh-TW" altLang="en-US"/>
        </a:p>
      </dgm:t>
    </dgm:pt>
    <dgm:pt modelId="{E58762CD-8283-458A-92BE-F10618C5B072}" type="sibTrans" cxnId="{61AE106A-6177-42CB-8142-D9D78E8EFD3D}">
      <dgm:prSet/>
      <dgm:spPr/>
      <dgm:t>
        <a:bodyPr/>
        <a:lstStyle/>
        <a:p>
          <a:endParaRPr lang="zh-TW" altLang="en-US"/>
        </a:p>
      </dgm:t>
    </dgm:pt>
    <dgm:pt modelId="{94FF7DB3-9E08-4AF7-A99E-2CF9404A48F8}">
      <dgm:prSet phldrT="[文字]"/>
      <dgm:spPr/>
      <dgm:t>
        <a:bodyPr/>
        <a:lstStyle/>
        <a:p>
          <a:r>
            <a:rPr lang="en-US" b="1" i="0" smtClean="0"/>
            <a:t>Murex</a:t>
          </a:r>
          <a:endParaRPr lang="zh-TW" altLang="en-US" dirty="0"/>
        </a:p>
      </dgm:t>
    </dgm:pt>
    <dgm:pt modelId="{63F6B1D5-5E09-4625-9771-CAC41671DD87}" type="parTrans" cxnId="{B4EAD575-3BD5-471A-A69D-54BF40D8671A}">
      <dgm:prSet/>
      <dgm:spPr/>
      <dgm:t>
        <a:bodyPr/>
        <a:lstStyle/>
        <a:p>
          <a:endParaRPr lang="zh-TW" altLang="en-US"/>
        </a:p>
      </dgm:t>
    </dgm:pt>
    <dgm:pt modelId="{C82D506E-F086-48E1-BBA0-8E7CD2431EC3}" type="sibTrans" cxnId="{B4EAD575-3BD5-471A-A69D-54BF40D8671A}">
      <dgm:prSet/>
      <dgm:spPr/>
      <dgm:t>
        <a:bodyPr/>
        <a:lstStyle/>
        <a:p>
          <a:endParaRPr lang="zh-TW" altLang="en-US"/>
        </a:p>
      </dgm:t>
    </dgm:pt>
    <dgm:pt modelId="{B5FFD9E7-1B09-4EDE-8A96-5BCC08426525}">
      <dgm:prSet phldrT="[文字]"/>
      <dgm:spPr/>
      <dgm:t>
        <a:bodyPr/>
        <a:lstStyle/>
        <a:p>
          <a:r>
            <a:rPr lang="en-US" altLang="zh-TW" dirty="0" smtClean="0"/>
            <a:t>Python</a:t>
          </a:r>
          <a:endParaRPr lang="zh-TW" altLang="en-US" dirty="0"/>
        </a:p>
      </dgm:t>
    </dgm:pt>
    <dgm:pt modelId="{0E8A0B74-6D44-451A-B949-CEF5ECC06933}" type="parTrans" cxnId="{88B33B72-7B67-4244-8503-CD6341582878}">
      <dgm:prSet/>
      <dgm:spPr/>
      <dgm:t>
        <a:bodyPr/>
        <a:lstStyle/>
        <a:p>
          <a:endParaRPr lang="zh-TW" altLang="en-US"/>
        </a:p>
      </dgm:t>
    </dgm:pt>
    <dgm:pt modelId="{179EAD07-C431-4D6B-8874-168ED9DCBE03}" type="sibTrans" cxnId="{88B33B72-7B67-4244-8503-CD6341582878}">
      <dgm:prSet/>
      <dgm:spPr/>
      <dgm:t>
        <a:bodyPr/>
        <a:lstStyle/>
        <a:p>
          <a:endParaRPr lang="zh-TW" altLang="en-US"/>
        </a:p>
      </dgm:t>
    </dgm:pt>
    <dgm:pt modelId="{723E4C0B-DB71-4827-9325-361E7DCE4210}" type="pres">
      <dgm:prSet presAssocID="{4FBB8AC4-3A68-4B4F-8769-B0C3A925F30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A14B109-2F3D-40EA-A45E-7F06CC9E3BF1}" type="pres">
      <dgm:prSet presAssocID="{B2D38215-24EF-4581-85A2-34A7CFDF1AAE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1EAC7324-AC09-4F66-900C-13BC89EFCEDA}" type="pres">
      <dgm:prSet presAssocID="{1C7C130F-CFFC-410D-A086-3B8F80FF27BE}" presName="parTrans" presStyleLbl="sibTrans2D1" presStyleIdx="0" presStyleCnt="5"/>
      <dgm:spPr/>
      <dgm:t>
        <a:bodyPr/>
        <a:lstStyle/>
        <a:p>
          <a:endParaRPr lang="zh-TW" altLang="en-US"/>
        </a:p>
      </dgm:t>
    </dgm:pt>
    <dgm:pt modelId="{3C42BC97-153A-469E-B276-7B267D031E36}" type="pres">
      <dgm:prSet presAssocID="{1C7C130F-CFFC-410D-A086-3B8F80FF27BE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36F595F3-5996-4F16-A37B-50D5C7D0CAFF}" type="pres">
      <dgm:prSet presAssocID="{87BBCC83-5F4C-498F-9938-1F4B39973C9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C4164B-CAC7-48D4-A5B2-2B3A34D34A5B}" type="pres">
      <dgm:prSet presAssocID="{9ECC0058-21D5-4428-98C4-42E11070563B}" presName="parTrans" presStyleLbl="sibTrans2D1" presStyleIdx="1" presStyleCnt="5"/>
      <dgm:spPr/>
      <dgm:t>
        <a:bodyPr/>
        <a:lstStyle/>
        <a:p>
          <a:endParaRPr lang="zh-TW" altLang="en-US"/>
        </a:p>
      </dgm:t>
    </dgm:pt>
    <dgm:pt modelId="{739369BA-359C-4A11-B580-6A300F96092A}" type="pres">
      <dgm:prSet presAssocID="{9ECC0058-21D5-4428-98C4-42E11070563B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4FF04312-4E48-42C3-A535-913CECCEC8AF}" type="pres">
      <dgm:prSet presAssocID="{E5409237-4D7F-4153-AE3A-ED7B1C84646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356BB5-774F-4442-A538-9CCF9617B6BF}" type="pres">
      <dgm:prSet presAssocID="{B7C0E16F-6AE5-4437-86F9-67702706F923}" presName="parTrans" presStyleLbl="sibTrans2D1" presStyleIdx="2" presStyleCnt="5"/>
      <dgm:spPr/>
      <dgm:t>
        <a:bodyPr/>
        <a:lstStyle/>
        <a:p>
          <a:endParaRPr lang="zh-TW" altLang="en-US"/>
        </a:p>
      </dgm:t>
    </dgm:pt>
    <dgm:pt modelId="{A2041303-4E14-4791-A205-AF87DFCA1947}" type="pres">
      <dgm:prSet presAssocID="{B7C0E16F-6AE5-4437-86F9-67702706F923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7129448A-53FA-4B6F-B75B-90F36E633142}" type="pres">
      <dgm:prSet presAssocID="{7E7CDD1F-9B55-43F6-932D-641E8E934B9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04C0E7-C1C4-48BB-8A53-FC04BDF220E1}" type="pres">
      <dgm:prSet presAssocID="{63F6B1D5-5E09-4625-9771-CAC41671DD87}" presName="parTrans" presStyleLbl="sibTrans2D1" presStyleIdx="3" presStyleCnt="5"/>
      <dgm:spPr/>
      <dgm:t>
        <a:bodyPr/>
        <a:lstStyle/>
        <a:p>
          <a:endParaRPr lang="zh-TW" altLang="en-US"/>
        </a:p>
      </dgm:t>
    </dgm:pt>
    <dgm:pt modelId="{26520EFA-473B-4EA4-9A1B-544B10298654}" type="pres">
      <dgm:prSet presAssocID="{63F6B1D5-5E09-4625-9771-CAC41671DD87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BC79F889-6291-4062-A4A0-766D44CED8FF}" type="pres">
      <dgm:prSet presAssocID="{94FF7DB3-9E08-4AF7-A99E-2CF9404A48F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90D06E-979B-4755-B87D-72715E3C0349}" type="pres">
      <dgm:prSet presAssocID="{0E8A0B74-6D44-451A-B949-CEF5ECC06933}" presName="parTrans" presStyleLbl="sibTrans2D1" presStyleIdx="4" presStyleCnt="5"/>
      <dgm:spPr/>
      <dgm:t>
        <a:bodyPr/>
        <a:lstStyle/>
        <a:p>
          <a:endParaRPr lang="zh-TW" altLang="en-US"/>
        </a:p>
      </dgm:t>
    </dgm:pt>
    <dgm:pt modelId="{92295466-31F3-45B2-BCF1-91517BDC1FDC}" type="pres">
      <dgm:prSet presAssocID="{0E8A0B74-6D44-451A-B949-CEF5ECC06933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DFD11331-2F77-415F-8752-A548FF01CC37}" type="pres">
      <dgm:prSet presAssocID="{B5FFD9E7-1B09-4EDE-8A96-5BCC0842652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9B2DAE1-5EAA-4496-A965-439751A4A068}" srcId="{B2D38215-24EF-4581-85A2-34A7CFDF1AAE}" destId="{87BBCC83-5F4C-498F-9938-1F4B39973C90}" srcOrd="0" destOrd="0" parTransId="{1C7C130F-CFFC-410D-A086-3B8F80FF27BE}" sibTransId="{3A246CD1-D3FC-43CE-BC91-7EC8F361BB99}"/>
    <dgm:cxn modelId="{44506A89-2364-48A7-85EE-D6055B46CB3C}" type="presOf" srcId="{0E8A0B74-6D44-451A-B949-CEF5ECC06933}" destId="{92295466-31F3-45B2-BCF1-91517BDC1FDC}" srcOrd="1" destOrd="0" presId="urn:microsoft.com/office/officeart/2005/8/layout/radial5"/>
    <dgm:cxn modelId="{B4EAD575-3BD5-471A-A69D-54BF40D8671A}" srcId="{B2D38215-24EF-4581-85A2-34A7CFDF1AAE}" destId="{94FF7DB3-9E08-4AF7-A99E-2CF9404A48F8}" srcOrd="3" destOrd="0" parTransId="{63F6B1D5-5E09-4625-9771-CAC41671DD87}" sibTransId="{C82D506E-F086-48E1-BBA0-8E7CD2431EC3}"/>
    <dgm:cxn modelId="{AB34700D-814F-4873-9135-41B82125A19D}" type="presOf" srcId="{1C7C130F-CFFC-410D-A086-3B8F80FF27BE}" destId="{1EAC7324-AC09-4F66-900C-13BC89EFCEDA}" srcOrd="0" destOrd="0" presId="urn:microsoft.com/office/officeart/2005/8/layout/radial5"/>
    <dgm:cxn modelId="{F5863CAE-723C-4240-B9E0-FA262FD39D34}" type="presOf" srcId="{B7C0E16F-6AE5-4437-86F9-67702706F923}" destId="{F9356BB5-774F-4442-A538-9CCF9617B6BF}" srcOrd="0" destOrd="0" presId="urn:microsoft.com/office/officeart/2005/8/layout/radial5"/>
    <dgm:cxn modelId="{CEFE95F8-34BB-4DBE-83BC-C71D5FCEC5CF}" type="presOf" srcId="{B2D38215-24EF-4581-85A2-34A7CFDF1AAE}" destId="{EA14B109-2F3D-40EA-A45E-7F06CC9E3BF1}" srcOrd="0" destOrd="0" presId="urn:microsoft.com/office/officeart/2005/8/layout/radial5"/>
    <dgm:cxn modelId="{56D98203-C515-4B27-9FD8-AACA2A3AD905}" type="presOf" srcId="{63F6B1D5-5E09-4625-9771-CAC41671DD87}" destId="{C504C0E7-C1C4-48BB-8A53-FC04BDF220E1}" srcOrd="0" destOrd="0" presId="urn:microsoft.com/office/officeart/2005/8/layout/radial5"/>
    <dgm:cxn modelId="{88B33B72-7B67-4244-8503-CD6341582878}" srcId="{B2D38215-24EF-4581-85A2-34A7CFDF1AAE}" destId="{B5FFD9E7-1B09-4EDE-8A96-5BCC08426525}" srcOrd="4" destOrd="0" parTransId="{0E8A0B74-6D44-451A-B949-CEF5ECC06933}" sibTransId="{179EAD07-C431-4D6B-8874-168ED9DCBE03}"/>
    <dgm:cxn modelId="{117E2743-8AAF-4EF1-AED2-46E4A1FCEE08}" type="presOf" srcId="{B7C0E16F-6AE5-4437-86F9-67702706F923}" destId="{A2041303-4E14-4791-A205-AF87DFCA1947}" srcOrd="1" destOrd="0" presId="urn:microsoft.com/office/officeart/2005/8/layout/radial5"/>
    <dgm:cxn modelId="{2ECB85DF-7E88-470F-8D1D-AB4BF3534D21}" type="presOf" srcId="{87BBCC83-5F4C-498F-9938-1F4B39973C90}" destId="{36F595F3-5996-4F16-A37B-50D5C7D0CAFF}" srcOrd="0" destOrd="0" presId="urn:microsoft.com/office/officeart/2005/8/layout/radial5"/>
    <dgm:cxn modelId="{CFFA5518-A6A9-497F-A2FD-CC0D560F6C1B}" type="presOf" srcId="{9ECC0058-21D5-4428-98C4-42E11070563B}" destId="{739369BA-359C-4A11-B580-6A300F96092A}" srcOrd="1" destOrd="0" presId="urn:microsoft.com/office/officeart/2005/8/layout/radial5"/>
    <dgm:cxn modelId="{CBA79C7F-98B9-4B11-BC92-533C7FC193B3}" type="presOf" srcId="{4FBB8AC4-3A68-4B4F-8769-B0C3A925F305}" destId="{723E4C0B-DB71-4827-9325-361E7DCE4210}" srcOrd="0" destOrd="0" presId="urn:microsoft.com/office/officeart/2005/8/layout/radial5"/>
    <dgm:cxn modelId="{FD95E9ED-536D-4CC6-AFC4-1F464610DAC1}" srcId="{4FBB8AC4-3A68-4B4F-8769-B0C3A925F305}" destId="{B2D38215-24EF-4581-85A2-34A7CFDF1AAE}" srcOrd="0" destOrd="0" parTransId="{7903A244-5835-4CE6-8C17-2623D30B9B42}" sibTransId="{F82BEB18-0028-4DEE-9512-2E61AC4765CF}"/>
    <dgm:cxn modelId="{9C96579D-6B6C-4CEE-9014-D02492EF014F}" srcId="{B2D38215-24EF-4581-85A2-34A7CFDF1AAE}" destId="{E5409237-4D7F-4153-AE3A-ED7B1C846468}" srcOrd="1" destOrd="0" parTransId="{9ECC0058-21D5-4428-98C4-42E11070563B}" sibTransId="{000B7643-BC84-4369-A4E3-521B8286625A}"/>
    <dgm:cxn modelId="{CF57E298-5E2E-4714-8E0E-869D8ED29970}" type="presOf" srcId="{7E7CDD1F-9B55-43F6-932D-641E8E934B9E}" destId="{7129448A-53FA-4B6F-B75B-90F36E633142}" srcOrd="0" destOrd="0" presId="urn:microsoft.com/office/officeart/2005/8/layout/radial5"/>
    <dgm:cxn modelId="{1CC25EB3-3727-476F-B423-4EE6091DE60E}" type="presOf" srcId="{63F6B1D5-5E09-4625-9771-CAC41671DD87}" destId="{26520EFA-473B-4EA4-9A1B-544B10298654}" srcOrd="1" destOrd="0" presId="urn:microsoft.com/office/officeart/2005/8/layout/radial5"/>
    <dgm:cxn modelId="{6B1CF18D-ACAB-4DD8-931C-54F4E4D95D41}" type="presOf" srcId="{9ECC0058-21D5-4428-98C4-42E11070563B}" destId="{DEC4164B-CAC7-48D4-A5B2-2B3A34D34A5B}" srcOrd="0" destOrd="0" presId="urn:microsoft.com/office/officeart/2005/8/layout/radial5"/>
    <dgm:cxn modelId="{DFE96B18-FB11-4851-A960-CEF0EFEF2CF8}" type="presOf" srcId="{B5FFD9E7-1B09-4EDE-8A96-5BCC08426525}" destId="{DFD11331-2F77-415F-8752-A548FF01CC37}" srcOrd="0" destOrd="0" presId="urn:microsoft.com/office/officeart/2005/8/layout/radial5"/>
    <dgm:cxn modelId="{89CC8292-DF40-4A77-9658-F397D5B87F89}" type="presOf" srcId="{0E8A0B74-6D44-451A-B949-CEF5ECC06933}" destId="{5C90D06E-979B-4755-B87D-72715E3C0349}" srcOrd="0" destOrd="0" presId="urn:microsoft.com/office/officeart/2005/8/layout/radial5"/>
    <dgm:cxn modelId="{52C39FBC-42D6-4567-A0D0-A85AC09DD61D}" type="presOf" srcId="{1C7C130F-CFFC-410D-A086-3B8F80FF27BE}" destId="{3C42BC97-153A-469E-B276-7B267D031E36}" srcOrd="1" destOrd="0" presId="urn:microsoft.com/office/officeart/2005/8/layout/radial5"/>
    <dgm:cxn modelId="{61AE106A-6177-42CB-8142-D9D78E8EFD3D}" srcId="{B2D38215-24EF-4581-85A2-34A7CFDF1AAE}" destId="{7E7CDD1F-9B55-43F6-932D-641E8E934B9E}" srcOrd="2" destOrd="0" parTransId="{B7C0E16F-6AE5-4437-86F9-67702706F923}" sibTransId="{E58762CD-8283-458A-92BE-F10618C5B072}"/>
    <dgm:cxn modelId="{469FB291-544A-4742-A9DC-610FEDA1B7D7}" type="presOf" srcId="{E5409237-4D7F-4153-AE3A-ED7B1C846468}" destId="{4FF04312-4E48-42C3-A535-913CECCEC8AF}" srcOrd="0" destOrd="0" presId="urn:microsoft.com/office/officeart/2005/8/layout/radial5"/>
    <dgm:cxn modelId="{B9F42C9D-9783-4140-8C26-6E4A293B7242}" type="presOf" srcId="{94FF7DB3-9E08-4AF7-A99E-2CF9404A48F8}" destId="{BC79F889-6291-4062-A4A0-766D44CED8FF}" srcOrd="0" destOrd="0" presId="urn:microsoft.com/office/officeart/2005/8/layout/radial5"/>
    <dgm:cxn modelId="{3A34B7FF-57CB-496F-941F-47EC5EF7F4DA}" type="presParOf" srcId="{723E4C0B-DB71-4827-9325-361E7DCE4210}" destId="{EA14B109-2F3D-40EA-A45E-7F06CC9E3BF1}" srcOrd="0" destOrd="0" presId="urn:microsoft.com/office/officeart/2005/8/layout/radial5"/>
    <dgm:cxn modelId="{5CA4A9AD-F30C-43A0-8BC5-09B866AC2766}" type="presParOf" srcId="{723E4C0B-DB71-4827-9325-361E7DCE4210}" destId="{1EAC7324-AC09-4F66-900C-13BC89EFCEDA}" srcOrd="1" destOrd="0" presId="urn:microsoft.com/office/officeart/2005/8/layout/radial5"/>
    <dgm:cxn modelId="{2DFC6125-DE90-451A-8390-43111281D87C}" type="presParOf" srcId="{1EAC7324-AC09-4F66-900C-13BC89EFCEDA}" destId="{3C42BC97-153A-469E-B276-7B267D031E36}" srcOrd="0" destOrd="0" presId="urn:microsoft.com/office/officeart/2005/8/layout/radial5"/>
    <dgm:cxn modelId="{240AA7AE-002C-4035-A484-3A7A0F496BB7}" type="presParOf" srcId="{723E4C0B-DB71-4827-9325-361E7DCE4210}" destId="{36F595F3-5996-4F16-A37B-50D5C7D0CAFF}" srcOrd="2" destOrd="0" presId="urn:microsoft.com/office/officeart/2005/8/layout/radial5"/>
    <dgm:cxn modelId="{7BD10E92-8060-4D10-A9D5-50F2A0A0A408}" type="presParOf" srcId="{723E4C0B-DB71-4827-9325-361E7DCE4210}" destId="{DEC4164B-CAC7-48D4-A5B2-2B3A34D34A5B}" srcOrd="3" destOrd="0" presId="urn:microsoft.com/office/officeart/2005/8/layout/radial5"/>
    <dgm:cxn modelId="{4BB4A901-7ABF-43FC-B4FC-575C2E0F2C0A}" type="presParOf" srcId="{DEC4164B-CAC7-48D4-A5B2-2B3A34D34A5B}" destId="{739369BA-359C-4A11-B580-6A300F96092A}" srcOrd="0" destOrd="0" presId="urn:microsoft.com/office/officeart/2005/8/layout/radial5"/>
    <dgm:cxn modelId="{119ADC78-E00F-4A42-8266-8725C9D0EA72}" type="presParOf" srcId="{723E4C0B-DB71-4827-9325-361E7DCE4210}" destId="{4FF04312-4E48-42C3-A535-913CECCEC8AF}" srcOrd="4" destOrd="0" presId="urn:microsoft.com/office/officeart/2005/8/layout/radial5"/>
    <dgm:cxn modelId="{72BEFFCE-8650-4F70-ACAD-B0BA91B7DFF9}" type="presParOf" srcId="{723E4C0B-DB71-4827-9325-361E7DCE4210}" destId="{F9356BB5-774F-4442-A538-9CCF9617B6BF}" srcOrd="5" destOrd="0" presId="urn:microsoft.com/office/officeart/2005/8/layout/radial5"/>
    <dgm:cxn modelId="{F6AD60A2-806B-430B-B994-7F58112C7D35}" type="presParOf" srcId="{F9356BB5-774F-4442-A538-9CCF9617B6BF}" destId="{A2041303-4E14-4791-A205-AF87DFCA1947}" srcOrd="0" destOrd="0" presId="urn:microsoft.com/office/officeart/2005/8/layout/radial5"/>
    <dgm:cxn modelId="{9B84DAFE-96B4-4E99-AB88-BFD8938979D0}" type="presParOf" srcId="{723E4C0B-DB71-4827-9325-361E7DCE4210}" destId="{7129448A-53FA-4B6F-B75B-90F36E633142}" srcOrd="6" destOrd="0" presId="urn:microsoft.com/office/officeart/2005/8/layout/radial5"/>
    <dgm:cxn modelId="{E8E23F02-B9CA-441D-812A-C892611AB50F}" type="presParOf" srcId="{723E4C0B-DB71-4827-9325-361E7DCE4210}" destId="{C504C0E7-C1C4-48BB-8A53-FC04BDF220E1}" srcOrd="7" destOrd="0" presId="urn:microsoft.com/office/officeart/2005/8/layout/radial5"/>
    <dgm:cxn modelId="{E557364B-BD1A-4D1D-9749-F8ACE77DC9D8}" type="presParOf" srcId="{C504C0E7-C1C4-48BB-8A53-FC04BDF220E1}" destId="{26520EFA-473B-4EA4-9A1B-544B10298654}" srcOrd="0" destOrd="0" presId="urn:microsoft.com/office/officeart/2005/8/layout/radial5"/>
    <dgm:cxn modelId="{84DBB59A-500F-4C65-9DAB-340644814E3D}" type="presParOf" srcId="{723E4C0B-DB71-4827-9325-361E7DCE4210}" destId="{BC79F889-6291-4062-A4A0-766D44CED8FF}" srcOrd="8" destOrd="0" presId="urn:microsoft.com/office/officeart/2005/8/layout/radial5"/>
    <dgm:cxn modelId="{1F0D2903-36AB-4F29-9DD6-92748EFE91F8}" type="presParOf" srcId="{723E4C0B-DB71-4827-9325-361E7DCE4210}" destId="{5C90D06E-979B-4755-B87D-72715E3C0349}" srcOrd="9" destOrd="0" presId="urn:microsoft.com/office/officeart/2005/8/layout/radial5"/>
    <dgm:cxn modelId="{134A6779-4F19-41DC-B89A-E4E3D5DECCE2}" type="presParOf" srcId="{5C90D06E-979B-4755-B87D-72715E3C0349}" destId="{92295466-31F3-45B2-BCF1-91517BDC1FDC}" srcOrd="0" destOrd="0" presId="urn:microsoft.com/office/officeart/2005/8/layout/radial5"/>
    <dgm:cxn modelId="{237E8C97-0C6C-4F2E-BFB1-B97B550BC35F}" type="presParOf" srcId="{723E4C0B-DB71-4827-9325-361E7DCE4210}" destId="{DFD11331-2F77-415F-8752-A548FF01CC37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814BEC05-7704-4F17-9D0C-32C7A6003992}" type="datetimeFigureOut">
              <a:rPr lang="zh-TW" altLang="en-US"/>
              <a:pPr>
                <a:defRPr/>
              </a:pPr>
              <a:t>2018-09-13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C5CC2CD-D151-4ACB-9639-6F1E0B97ADD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4753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327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402B1B0-F35A-495D-B84B-431A9CDEC4D4}" type="slidenum">
              <a:rPr lang="zh-TW" altLang="en-US" sz="1200"/>
              <a:pPr eaLnBrk="1" hangingPunct="1"/>
              <a:t>2</a:t>
            </a:fld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4172300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CC2CD-D151-4ACB-9639-6F1E0B97ADDF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750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CC2CD-D151-4ACB-9639-6F1E0B97ADDF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79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831612"/>
      </p:ext>
    </p:extLst>
  </p:cSld>
  <p:clrMapOvr>
    <a:masterClrMapping/>
  </p:clrMapOvr>
  <p:transition spd="med">
    <p:pull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829247"/>
      </p:ext>
    </p:extLst>
  </p:cSld>
  <p:clrMapOvr>
    <a:masterClrMapping/>
  </p:clrMapOvr>
  <p:transition spd="med">
    <p:pull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222859"/>
      </p:ext>
    </p:extLst>
  </p:cSld>
  <p:clrMapOvr>
    <a:masterClrMapping/>
  </p:clrMapOvr>
  <p:transition spd="med">
    <p:pull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899383584"/>
      </p:ext>
    </p:extLst>
  </p:cSld>
  <p:clrMapOvr>
    <a:masterClrMapping/>
  </p:clrMapOvr>
  <p:transition spd="med"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5960"/>
      </p:ext>
    </p:extLst>
  </p:cSld>
  <p:clrMapOvr>
    <a:masterClrMapping/>
  </p:clrMapOvr>
  <p:transition spd="med"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45851932"/>
      </p:ext>
    </p:extLst>
  </p:cSld>
  <p:clrMapOvr>
    <a:masterClrMapping/>
  </p:clrMapOvr>
  <p:transition spd="med"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448844"/>
      </p:ext>
    </p:extLst>
  </p:cSld>
  <p:clrMapOvr>
    <a:masterClrMapping/>
  </p:clrMapOvr>
  <p:transition spd="med">
    <p:pull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304957"/>
      </p:ext>
    </p:extLst>
  </p:cSld>
  <p:clrMapOvr>
    <a:masterClrMapping/>
  </p:clrMapOvr>
  <p:transition spd="med">
    <p:pull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011163"/>
      </p:ext>
    </p:extLst>
  </p:cSld>
  <p:clrMapOvr>
    <a:masterClrMapping/>
  </p:clrMapOvr>
  <p:transition spd="med">
    <p:pull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002618"/>
      </p:ext>
    </p:extLst>
  </p:cSld>
  <p:clrMapOvr>
    <a:masterClrMapping/>
  </p:clrMapOvr>
  <p:transition spd="med">
    <p:pull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329816"/>
      </p:ext>
    </p:extLst>
  </p:cSld>
  <p:clrMapOvr>
    <a:masterClrMapping/>
  </p:clrMapOvr>
  <p:transition spd="med">
    <p:pull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48396230"/>
      </p:ext>
    </p:extLst>
  </p:cSld>
  <p:clrMapOvr>
    <a:masterClrMapping/>
  </p:clrMapOvr>
  <p:transition spd="med">
    <p:pull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 userDrawn="1"/>
        </p:nvSpPr>
        <p:spPr bwMode="auto">
          <a:xfrm rot="-5400000">
            <a:off x="4495800" y="-4495800"/>
            <a:ext cx="152400" cy="9144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1027" name="Rectangle 35"/>
          <p:cNvSpPr>
            <a:spLocks noChangeArrowheads="1"/>
          </p:cNvSpPr>
          <p:nvPr userDrawn="1"/>
        </p:nvSpPr>
        <p:spPr bwMode="auto">
          <a:xfrm rot="-5400000">
            <a:off x="4114800" y="-3906837"/>
            <a:ext cx="914400" cy="9144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CC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AutoShape 15"/>
          <p:cNvSpPr>
            <a:spLocks noChangeArrowheads="1"/>
          </p:cNvSpPr>
          <p:nvPr userDrawn="1"/>
        </p:nvSpPr>
        <p:spPr bwMode="auto">
          <a:xfrm>
            <a:off x="276225" y="996950"/>
            <a:ext cx="8555038" cy="3865563"/>
          </a:xfrm>
          <a:prstGeom prst="roundRect">
            <a:avLst>
              <a:gd name="adj" fmla="val 5894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31" name="Rectangle 33"/>
          <p:cNvSpPr>
            <a:spLocks noChangeArrowheads="1"/>
          </p:cNvSpPr>
          <p:nvPr userDrawn="1"/>
        </p:nvSpPr>
        <p:spPr bwMode="auto">
          <a:xfrm>
            <a:off x="0" y="1176338"/>
            <a:ext cx="3048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1032" name="Rectangle 36"/>
          <p:cNvSpPr>
            <a:spLocks noChangeArrowheads="1"/>
          </p:cNvSpPr>
          <p:nvPr userDrawn="1"/>
        </p:nvSpPr>
        <p:spPr bwMode="auto">
          <a:xfrm>
            <a:off x="8839200" y="1190625"/>
            <a:ext cx="304800" cy="3451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grpSp>
        <p:nvGrpSpPr>
          <p:cNvPr id="1033" name="Group 38"/>
          <p:cNvGrpSpPr>
            <a:grpSpLocks/>
          </p:cNvGrpSpPr>
          <p:nvPr userDrawn="1"/>
        </p:nvGrpSpPr>
        <p:grpSpPr bwMode="auto">
          <a:xfrm>
            <a:off x="204788" y="6172200"/>
            <a:ext cx="8634412" cy="590550"/>
            <a:chOff x="129" y="3939"/>
            <a:chExt cx="5439" cy="372"/>
          </a:xfrm>
        </p:grpSpPr>
        <p:sp>
          <p:nvSpPr>
            <p:cNvPr id="1034" name="Line 39"/>
            <p:cNvSpPr>
              <a:spLocks noChangeShapeType="1"/>
            </p:cNvSpPr>
            <p:nvPr userDrawn="1"/>
          </p:nvSpPr>
          <p:spPr bwMode="auto">
            <a:xfrm>
              <a:off x="1356" y="3959"/>
              <a:ext cx="4212" cy="0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 type="oval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1035" name="Picture 41" descr="D:\PPT\Logo\深色直右商標.gif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" y="3939"/>
              <a:ext cx="1104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pull dir="r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i="1">
          <a:solidFill>
            <a:srgbClr val="003399"/>
          </a:solidFill>
          <a:latin typeface="Times New Roman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___2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31"/>
          <p:cNvGrpSpPr>
            <a:grpSpLocks/>
          </p:cNvGrpSpPr>
          <p:nvPr/>
        </p:nvGrpSpPr>
        <p:grpSpPr bwMode="auto">
          <a:xfrm>
            <a:off x="-115888" y="19050"/>
            <a:ext cx="9259888" cy="6838950"/>
            <a:chOff x="-73" y="12"/>
            <a:chExt cx="5833" cy="4308"/>
          </a:xfrm>
        </p:grpSpPr>
        <p:grpSp>
          <p:nvGrpSpPr>
            <p:cNvPr id="2057" name="Group 128"/>
            <p:cNvGrpSpPr>
              <a:grpSpLocks/>
            </p:cNvGrpSpPr>
            <p:nvPr/>
          </p:nvGrpSpPr>
          <p:grpSpPr bwMode="auto">
            <a:xfrm>
              <a:off x="-73" y="12"/>
              <a:ext cx="5833" cy="4308"/>
              <a:chOff x="-73" y="12"/>
              <a:chExt cx="5833" cy="4308"/>
            </a:xfrm>
          </p:grpSpPr>
          <p:sp>
            <p:nvSpPr>
              <p:cNvPr id="2059" name="Rectangle 22"/>
              <p:cNvSpPr>
                <a:spLocks noChangeArrowheads="1"/>
              </p:cNvSpPr>
              <p:nvPr/>
            </p:nvSpPr>
            <p:spPr bwMode="auto">
              <a:xfrm>
                <a:off x="-73" y="12"/>
                <a:ext cx="5760" cy="2227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sp>
            <p:nvSpPr>
              <p:cNvPr id="2060" name="Rectangle 124"/>
              <p:cNvSpPr>
                <a:spLocks noChangeArrowheads="1"/>
              </p:cNvSpPr>
              <p:nvPr/>
            </p:nvSpPr>
            <p:spPr bwMode="auto">
              <a:xfrm>
                <a:off x="0" y="2179"/>
                <a:ext cx="5760" cy="21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Blip>
                    <a:blip r:embed="rId2"/>
                  </a:buBlip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3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4"/>
                  </a:buBlip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2061" name="Group 123"/>
              <p:cNvGrpSpPr>
                <a:grpSpLocks/>
              </p:cNvGrpSpPr>
              <p:nvPr/>
            </p:nvGrpSpPr>
            <p:grpSpPr bwMode="auto">
              <a:xfrm rot="10800000">
                <a:off x="5144" y="115"/>
                <a:ext cx="490" cy="2017"/>
                <a:chOff x="0" y="2154"/>
                <a:chExt cx="1440" cy="2006"/>
              </a:xfrm>
            </p:grpSpPr>
            <p:sp>
              <p:nvSpPr>
                <p:cNvPr id="2062" name="Rectangle 10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40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3" name="Rectangle 11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229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4" name="Rectangle 113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3053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5" name="Rectangle 114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877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6" name="Rectangle 115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701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7" name="Rectangle 116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525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8" name="Rectangle 117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34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69" name="Rectangle 118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2172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0" name="Rectangle 119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996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1" name="Rectangle 120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820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2" name="Rectangle 121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644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2073" name="Rectangle 122"/>
                <p:cNvSpPr>
                  <a:spLocks noChangeArrowheads="1"/>
                </p:cNvSpPr>
                <p:nvPr/>
              </p:nvSpPr>
              <p:spPr bwMode="auto">
                <a:xfrm rot="-5400000">
                  <a:off x="686" y="1468"/>
                  <a:ext cx="68" cy="144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99CC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Blip>
                      <a:blip r:embed="rId2"/>
                    </a:buBlip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3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4"/>
                    </a:buBlip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>
                    <a:ea typeface="新細明體" panose="02020500000000000000" pitchFamily="18" charset="-120"/>
                  </a:endParaRPr>
                </a:p>
              </p:txBody>
            </p:sp>
          </p:grpSp>
        </p:grpSp>
        <p:sp>
          <p:nvSpPr>
            <p:cNvPr id="2058" name="Rectangle 17"/>
            <p:cNvSpPr>
              <a:spLocks noChangeArrowheads="1"/>
            </p:cNvSpPr>
            <p:nvPr/>
          </p:nvSpPr>
          <p:spPr bwMode="auto">
            <a:xfrm>
              <a:off x="504" y="344"/>
              <a:ext cx="4751" cy="1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>
              <a:lvl1pPr marL="342900" indent="-342900"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marL="0" lvl="2"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2800" dirty="0">
                  <a:latin typeface="標楷體" panose="03000509000000000000" pitchFamily="65" charset="-120"/>
                </a:rPr>
                <a:t>使用教材：</a:t>
              </a:r>
              <a:r>
                <a:rPr lang="en-US" altLang="zh-TW" sz="2800" b="1" dirty="0">
                  <a:ea typeface="新細明體" panose="02020500000000000000" pitchFamily="18" charset="-120"/>
                </a:rPr>
                <a:t>Python </a:t>
              </a:r>
              <a:r>
                <a:rPr lang="zh-TW" altLang="en-US" sz="2800" b="1" dirty="0">
                  <a:ea typeface="新細明體" panose="02020500000000000000" pitchFamily="18" charset="-120"/>
                </a:rPr>
                <a:t>程式設計入門 金融商管實務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2800" b="1" dirty="0">
                  <a:ea typeface="新細明體" panose="02020500000000000000" pitchFamily="18" charset="-120"/>
                </a:rPr>
                <a:t>案例 </a:t>
              </a:r>
              <a:r>
                <a:rPr lang="zh-TW" altLang="en-US" sz="2800" b="1" dirty="0" smtClean="0">
                  <a:ea typeface="新細明體" panose="02020500000000000000" pitchFamily="18" charset="-120"/>
                </a:rPr>
                <a:t>第三版</a:t>
              </a:r>
              <a:endParaRPr lang="en-US" altLang="zh-TW" sz="2800" b="1" dirty="0">
                <a:ea typeface="新細明體" panose="02020500000000000000" pitchFamily="18" charset="-120"/>
              </a:endParaRPr>
            </a:p>
            <a:p>
              <a:pPr marL="0" lvl="2" eaLnBrk="1" hangingPunct="1">
                <a:spcBef>
                  <a:spcPct val="0"/>
                </a:spcBef>
                <a:buFontTx/>
                <a:buNone/>
              </a:pPr>
              <a:endParaRPr lang="en-US" altLang="zh-TW" sz="2800" b="1" dirty="0">
                <a:latin typeface="標楷體" panose="03000509000000000000" pitchFamily="65" charset="-120"/>
              </a:endParaRPr>
            </a:p>
            <a:p>
              <a:pPr marL="0" lvl="2"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2800" b="1" dirty="0">
                  <a:latin typeface="標楷體" panose="03000509000000000000" pitchFamily="65" charset="-120"/>
                </a:rPr>
                <a:t>作者</a:t>
              </a:r>
              <a:r>
                <a:rPr lang="en-US" altLang="zh-TW" sz="2800" b="1" dirty="0">
                  <a:latin typeface="標楷體" panose="03000509000000000000" pitchFamily="65" charset="-120"/>
                </a:rPr>
                <a:t>: </a:t>
              </a:r>
              <a:r>
                <a:rPr lang="zh-TW" altLang="en-US" sz="2800" b="1" dirty="0">
                  <a:latin typeface="標楷體" panose="03000509000000000000" pitchFamily="65" charset="-120"/>
                </a:rPr>
                <a:t>林萍珍</a:t>
              </a:r>
              <a:endParaRPr lang="zh-TW" altLang="en-US" sz="4000" dirty="0">
                <a:latin typeface="標楷體" panose="03000509000000000000" pitchFamily="65" charset="-120"/>
              </a:endParaRPr>
            </a:p>
          </p:txBody>
        </p:sp>
      </p:grpSp>
      <p:pic>
        <p:nvPicPr>
          <p:cNvPr id="2051" name="Picture 7" descr="D:\PPT\Logo\深色直右商標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5486400"/>
            <a:ext cx="2895600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125"/>
          <p:cNvGrpSpPr>
            <a:grpSpLocks/>
          </p:cNvGrpSpPr>
          <p:nvPr/>
        </p:nvGrpSpPr>
        <p:grpSpPr bwMode="auto">
          <a:xfrm>
            <a:off x="14288" y="582613"/>
            <a:ext cx="623887" cy="663575"/>
            <a:chOff x="200" y="1575"/>
            <a:chExt cx="393" cy="418"/>
          </a:xfrm>
        </p:grpSpPr>
        <p:sp>
          <p:nvSpPr>
            <p:cNvPr id="2054" name="Rectangle 106"/>
            <p:cNvSpPr>
              <a:spLocks noChangeArrowheads="1"/>
            </p:cNvSpPr>
            <p:nvPr/>
          </p:nvSpPr>
          <p:spPr bwMode="auto">
            <a:xfrm>
              <a:off x="200" y="1738"/>
              <a:ext cx="254" cy="255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5" name="Rectangle 107"/>
            <p:cNvSpPr>
              <a:spLocks noChangeArrowheads="1"/>
            </p:cNvSpPr>
            <p:nvPr/>
          </p:nvSpPr>
          <p:spPr bwMode="auto">
            <a:xfrm>
              <a:off x="258" y="1575"/>
              <a:ext cx="254" cy="25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  <p:sp>
          <p:nvSpPr>
            <p:cNvPr id="2056" name="Rectangle 108"/>
            <p:cNvSpPr>
              <a:spLocks noChangeArrowheads="1"/>
            </p:cNvSpPr>
            <p:nvPr/>
          </p:nvSpPr>
          <p:spPr bwMode="auto">
            <a:xfrm>
              <a:off x="338" y="1686"/>
              <a:ext cx="255" cy="25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Blip>
                  <a:blip r:embed="rId2"/>
                </a:buBlip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3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 eaLnBrk="0" hangingPunct="0">
                <a:spcBef>
                  <a:spcPct val="20000"/>
                </a:spcBef>
                <a:buBlip>
                  <a:blip r:embed="rId4"/>
                </a:buBlip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ea typeface="新細明體" panose="02020500000000000000" pitchFamily="18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17" y="2673464"/>
            <a:ext cx="2833695" cy="39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09596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092200"/>
            <a:ext cx="7772400" cy="502637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u"/>
              <a:defRPr/>
            </a:pPr>
            <a:r>
              <a:rPr lang="zh-HK" altLang="zh-TW" b="1" dirty="0"/>
              <a:t>使用</a:t>
            </a:r>
            <a:r>
              <a:rPr lang="en-US" altLang="zh-TW" b="1" dirty="0"/>
              <a:t>R</a:t>
            </a:r>
            <a:r>
              <a:rPr lang="zh-HK" altLang="zh-TW" b="1" dirty="0"/>
              <a:t>的</a:t>
            </a:r>
            <a:r>
              <a:rPr lang="zh-HK" altLang="zh-TW" b="1" dirty="0" smtClean="0"/>
              <a:t>契機</a:t>
            </a:r>
            <a:endParaRPr lang="en-US" altLang="zh-TW" b="1" dirty="0" smtClean="0"/>
          </a:p>
          <a:p>
            <a:pPr marL="0" indent="0" algn="just">
              <a:buFontTx/>
              <a:buNone/>
              <a:defRPr/>
            </a:pPr>
            <a:r>
              <a:rPr lang="en-US" altLang="zh-TW" dirty="0"/>
              <a:t> </a:t>
            </a:r>
            <a:r>
              <a:rPr lang="en-US" altLang="zh-TW" dirty="0" smtClean="0"/>
              <a:t>       R</a:t>
            </a:r>
            <a:r>
              <a:rPr lang="zh-TW" altLang="zh-TW" dirty="0"/>
              <a:t>比較專注在統計功能、資料分析兩大功能，開發中</a:t>
            </a:r>
            <a:r>
              <a:rPr lang="zh-TW" altLang="zh-TW" dirty="0" smtClean="0"/>
              <a:t>大型</a:t>
            </a:r>
            <a:r>
              <a:rPr lang="zh-HK" altLang="zh-TW" dirty="0" smtClean="0"/>
              <a:t>以及</a:t>
            </a:r>
            <a:r>
              <a:rPr lang="zh-HK" altLang="zh-TW" dirty="0"/>
              <a:t>整合</a:t>
            </a:r>
            <a:r>
              <a:rPr lang="zh-TW" altLang="zh-TW" dirty="0"/>
              <a:t>不同領域的資訊</a:t>
            </a:r>
            <a:r>
              <a:rPr lang="zh-HK" altLang="zh-TW" dirty="0"/>
              <a:t>系統</a:t>
            </a:r>
            <a:r>
              <a:rPr lang="zh-TW" altLang="zh-TW" dirty="0"/>
              <a:t>目前還不適合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0" indent="0" algn="just">
              <a:buFontTx/>
              <a:buNone/>
              <a:defRPr/>
            </a:pPr>
            <a:r>
              <a:rPr lang="zh-TW" altLang="en-US" dirty="0" smtClean="0"/>
              <a:t>　　</a:t>
            </a:r>
            <a:r>
              <a:rPr lang="zh-TW" altLang="zh-TW" dirty="0" smtClean="0"/>
              <a:t>對於</a:t>
            </a:r>
            <a:r>
              <a:rPr lang="zh-TW" altLang="zh-TW" dirty="0"/>
              <a:t>程式設計初學者來說，</a:t>
            </a:r>
            <a:r>
              <a:rPr lang="en-US" altLang="zh-TW" dirty="0"/>
              <a:t>R</a:t>
            </a:r>
            <a:r>
              <a:rPr lang="zh-TW" altLang="zh-TW" dirty="0"/>
              <a:t>的學習曲線較陡峭，學習成本稍高，但對於有經驗程式設計師而言就差別不太大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0" indent="0" algn="just">
              <a:buFontTx/>
              <a:buNone/>
              <a:defRPr/>
            </a:pPr>
            <a:r>
              <a:rPr lang="zh-TW" altLang="en-US" dirty="0" smtClean="0"/>
              <a:t>　　</a:t>
            </a:r>
            <a:r>
              <a:rPr lang="en-US" altLang="zh-TW" dirty="0" smtClean="0"/>
              <a:t>R</a:t>
            </a:r>
            <a:r>
              <a:rPr lang="zh-TW" altLang="en-US" dirty="0" smtClean="0"/>
              <a:t>的資料分析</a:t>
            </a:r>
            <a:r>
              <a:rPr lang="zh-TW" altLang="en-US" dirty="0"/>
              <a:t>開發範圍目前還侷限在單機運算或個別型伺服器運作架構，較適合執行一些</a:t>
            </a:r>
            <a:r>
              <a:rPr lang="zh-TW" altLang="en-US" dirty="0" smtClean="0"/>
              <a:t>探索</a:t>
            </a:r>
            <a:r>
              <a:rPr lang="zh-TW" altLang="en-US" dirty="0"/>
              <a:t>性的開發任務，網路架構整合物聯網的實務應用目前的技術還不成熟。</a:t>
            </a:r>
          </a:p>
        </p:txBody>
      </p:sp>
      <p:sp>
        <p:nvSpPr>
          <p:cNvPr id="1126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Python </a:t>
            </a:r>
            <a:r>
              <a:rPr lang="zh-TW" altLang="zh-TW" smtClean="0"/>
              <a:t>與</a:t>
            </a:r>
            <a:r>
              <a:rPr lang="en-US" altLang="zh-TW" smtClean="0"/>
              <a:t>R</a:t>
            </a:r>
            <a:r>
              <a:rPr lang="zh-TW" altLang="zh-TW" smtClean="0"/>
              <a:t>之各別優勢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916684"/>
              </p:ext>
            </p:extLst>
          </p:nvPr>
        </p:nvGraphicFramePr>
        <p:xfrm>
          <a:off x="1079500" y="1027466"/>
          <a:ext cx="6985000" cy="477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工作表" r:id="rId4" imgW="4781598" imgH="3828920" progId="Excel.Sheet.12">
                  <p:embed/>
                </p:oleObj>
              </mc:Choice>
              <mc:Fallback>
                <p:oleObj name="工作表" r:id="rId4" imgW="4781598" imgH="3828920" progId="Excel.Sheet.12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027466"/>
                        <a:ext cx="6985000" cy="477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文字方塊 4"/>
          <p:cNvSpPr txBox="1">
            <a:spLocks noChangeArrowheads="1"/>
          </p:cNvSpPr>
          <p:nvPr/>
        </p:nvSpPr>
        <p:spPr bwMode="auto">
          <a:xfrm>
            <a:off x="3163005" y="5807428"/>
            <a:ext cx="28179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Python</a:t>
            </a:r>
            <a:r>
              <a:rPr lang="zh-HK" altLang="zh-TW" dirty="0"/>
              <a:t>與</a:t>
            </a:r>
            <a:r>
              <a:rPr lang="en-US" altLang="zh-TW" dirty="0"/>
              <a:t>R</a:t>
            </a:r>
            <a:r>
              <a:rPr lang="zh-HK" altLang="zh-TW" dirty="0"/>
              <a:t>的比較</a:t>
            </a:r>
            <a:endParaRPr lang="zh-TW" altLang="zh-TW" dirty="0"/>
          </a:p>
        </p:txBody>
      </p:sp>
      <p:sp>
        <p:nvSpPr>
          <p:cNvPr id="1229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Python </a:t>
            </a:r>
            <a:r>
              <a:rPr lang="zh-TW" altLang="zh-TW" smtClean="0"/>
              <a:t>與</a:t>
            </a:r>
            <a:r>
              <a:rPr lang="en-US" altLang="zh-TW" smtClean="0"/>
              <a:t>R</a:t>
            </a:r>
            <a:r>
              <a:rPr lang="zh-TW" altLang="zh-TW" smtClean="0"/>
              <a:t>之各別優勢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468314"/>
              </p:ext>
            </p:extLst>
          </p:nvPr>
        </p:nvGraphicFramePr>
        <p:xfrm>
          <a:off x="1080291" y="1091141"/>
          <a:ext cx="6983413" cy="503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工作表" r:id="rId3" imgW="4781598" imgH="4171938" progId="Excel.Sheet.12">
                  <p:embed/>
                </p:oleObj>
              </mc:Choice>
              <mc:Fallback>
                <p:oleObj name="工作表" r:id="rId3" imgW="4781598" imgH="4171938" progId="Excel.Sheet.12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291" y="1091141"/>
                        <a:ext cx="6983413" cy="503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文字方塊 2"/>
          <p:cNvSpPr txBox="1">
            <a:spLocks noChangeArrowheads="1"/>
          </p:cNvSpPr>
          <p:nvPr/>
        </p:nvSpPr>
        <p:spPr bwMode="auto">
          <a:xfrm>
            <a:off x="3314698" y="6298670"/>
            <a:ext cx="2514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Python</a:t>
            </a:r>
            <a:r>
              <a:rPr lang="zh-HK" altLang="zh-TW" dirty="0"/>
              <a:t>與</a:t>
            </a:r>
            <a:r>
              <a:rPr lang="en-US" altLang="zh-TW" dirty="0"/>
              <a:t>R</a:t>
            </a:r>
            <a:r>
              <a:rPr lang="zh-HK" altLang="zh-TW" dirty="0"/>
              <a:t>的比較</a:t>
            </a:r>
            <a:endParaRPr lang="zh-TW" altLang="zh-TW" dirty="0"/>
          </a:p>
        </p:txBody>
      </p:sp>
      <p:sp>
        <p:nvSpPr>
          <p:cNvPr id="1331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Python </a:t>
            </a:r>
            <a:r>
              <a:rPr lang="zh-TW" altLang="zh-TW" smtClean="0"/>
              <a:t>與</a:t>
            </a:r>
            <a:r>
              <a:rPr lang="en-US" altLang="zh-TW" smtClean="0"/>
              <a:t>R</a:t>
            </a:r>
            <a:r>
              <a:rPr lang="zh-TW" altLang="zh-TW" smtClean="0"/>
              <a:t>之各別優勢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697895"/>
              </p:ext>
            </p:extLst>
          </p:nvPr>
        </p:nvGraphicFramePr>
        <p:xfrm>
          <a:off x="1080293" y="790222"/>
          <a:ext cx="6983413" cy="543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工作表" r:id="rId3" imgW="5372016" imgH="4790887" progId="Excel.Sheet.12">
                  <p:embed/>
                </p:oleObj>
              </mc:Choice>
              <mc:Fallback>
                <p:oleObj name="工作表" r:id="rId3" imgW="5372016" imgH="4790887" progId="Excel.Sheet.12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293" y="790222"/>
                        <a:ext cx="6983413" cy="543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標題 1"/>
          <p:cNvSpPr>
            <a:spLocks noGrp="1"/>
          </p:cNvSpPr>
          <p:nvPr>
            <p:ph type="title"/>
          </p:nvPr>
        </p:nvSpPr>
        <p:spPr>
          <a:xfrm>
            <a:off x="685799" y="104422"/>
            <a:ext cx="7772400" cy="685800"/>
          </a:xfrm>
        </p:spPr>
        <p:txBody>
          <a:bodyPr/>
          <a:lstStyle/>
          <a:p>
            <a:r>
              <a:rPr lang="en-US" altLang="zh-TW" dirty="0" smtClean="0"/>
              <a:t>Python </a:t>
            </a:r>
            <a:r>
              <a:rPr lang="zh-TW" altLang="zh-TW" dirty="0" smtClean="0"/>
              <a:t>與</a:t>
            </a:r>
            <a:r>
              <a:rPr lang="en-US" altLang="zh-TW" dirty="0" smtClean="0"/>
              <a:t>R</a:t>
            </a:r>
            <a:r>
              <a:rPr lang="zh-TW" altLang="zh-TW" dirty="0" smtClean="0"/>
              <a:t>之各別優勢</a:t>
            </a:r>
            <a:endParaRPr lang="zh-TW" altLang="en-US" dirty="0" smtClean="0"/>
          </a:p>
        </p:txBody>
      </p:sp>
      <p:sp>
        <p:nvSpPr>
          <p:cNvPr id="4" name="文字方塊 2"/>
          <p:cNvSpPr txBox="1">
            <a:spLocks noChangeArrowheads="1"/>
          </p:cNvSpPr>
          <p:nvPr/>
        </p:nvSpPr>
        <p:spPr bwMode="auto">
          <a:xfrm>
            <a:off x="3314698" y="6298670"/>
            <a:ext cx="2514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Python</a:t>
            </a:r>
            <a:r>
              <a:rPr lang="zh-HK" altLang="zh-TW" dirty="0"/>
              <a:t>與</a:t>
            </a:r>
            <a:r>
              <a:rPr lang="en-US" altLang="zh-TW" dirty="0"/>
              <a:t>R</a:t>
            </a:r>
            <a:r>
              <a:rPr lang="zh-HK" altLang="zh-TW" dirty="0"/>
              <a:t>的比較</a:t>
            </a:r>
            <a:endParaRPr lang="zh-TW" altLang="zh-TW" dirty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126757"/>
              </p:ext>
            </p:extLst>
          </p:nvPr>
        </p:nvGraphicFramePr>
        <p:xfrm>
          <a:off x="1007269" y="914400"/>
          <a:ext cx="7129462" cy="532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工作表" r:id="rId3" imgW="5372016" imgH="5629293" progId="Excel.Sheet.12">
                  <p:embed/>
                </p:oleObj>
              </mc:Choice>
              <mc:Fallback>
                <p:oleObj name="工作表" r:id="rId3" imgW="5372016" imgH="5629293" progId="Excel.Sheet.12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269" y="914400"/>
                        <a:ext cx="7129462" cy="532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Python </a:t>
            </a:r>
            <a:r>
              <a:rPr lang="zh-TW" altLang="zh-TW" smtClean="0"/>
              <a:t>與</a:t>
            </a:r>
            <a:r>
              <a:rPr lang="en-US" altLang="zh-TW" smtClean="0"/>
              <a:t>R</a:t>
            </a:r>
            <a:r>
              <a:rPr lang="zh-TW" altLang="zh-TW" smtClean="0"/>
              <a:t>之各別優勢</a:t>
            </a:r>
            <a:endParaRPr lang="zh-TW" altLang="en-US" smtClean="0"/>
          </a:p>
        </p:txBody>
      </p:sp>
      <p:sp>
        <p:nvSpPr>
          <p:cNvPr id="4" name="文字方塊 2"/>
          <p:cNvSpPr txBox="1">
            <a:spLocks noChangeArrowheads="1"/>
          </p:cNvSpPr>
          <p:nvPr/>
        </p:nvSpPr>
        <p:spPr bwMode="auto">
          <a:xfrm>
            <a:off x="3314698" y="6298670"/>
            <a:ext cx="2514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Python</a:t>
            </a:r>
            <a:r>
              <a:rPr lang="zh-HK" altLang="zh-TW" dirty="0"/>
              <a:t>與</a:t>
            </a:r>
            <a:r>
              <a:rPr lang="en-US" altLang="zh-TW" dirty="0"/>
              <a:t>R</a:t>
            </a:r>
            <a:r>
              <a:rPr lang="zh-HK" altLang="zh-TW" dirty="0"/>
              <a:t>的比較</a:t>
            </a:r>
            <a:endParaRPr lang="zh-TW" altLang="zh-TW" dirty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zh-TW" altLang="zh-TW" dirty="0"/>
              <a:t>世界上已經有各種程式語言，究竟哪種程式語言</a:t>
            </a:r>
            <a:r>
              <a:rPr lang="zh-TW" altLang="zh-TW" dirty="0" smtClean="0"/>
              <a:t>適合</a:t>
            </a:r>
            <a:r>
              <a:rPr lang="zh-TW" altLang="en-US" dirty="0" smtClean="0"/>
              <a:t>你</a:t>
            </a:r>
            <a:r>
              <a:rPr lang="zh-TW" altLang="zh-TW" dirty="0" smtClean="0"/>
              <a:t>？</a:t>
            </a:r>
            <a:r>
              <a:rPr lang="zh-TW" altLang="zh-TW" dirty="0"/>
              <a:t>提供幾個程式語言選擇的準則參考：</a:t>
            </a:r>
          </a:p>
          <a:p>
            <a:pPr marL="0" indent="0">
              <a:buFontTx/>
              <a:buNone/>
              <a:defRPr/>
            </a:pPr>
            <a:r>
              <a:rPr lang="en-US" altLang="zh-TW" dirty="0"/>
              <a:t>1</a:t>
            </a:r>
            <a:r>
              <a:rPr lang="en-US" altLang="zh-TW" dirty="0" smtClean="0"/>
              <a:t>.</a:t>
            </a:r>
            <a:r>
              <a:rPr lang="zh-TW" altLang="zh-TW" dirty="0" smtClean="0"/>
              <a:t>回到你要</a:t>
            </a:r>
            <a:r>
              <a:rPr lang="zh-TW" altLang="zh-TW" dirty="0"/>
              <a:t>解決的問題本身，找適合的</a:t>
            </a:r>
            <a:r>
              <a:rPr lang="zh-TW" altLang="zh-TW" dirty="0" smtClean="0"/>
              <a:t>語言</a:t>
            </a:r>
            <a:r>
              <a:rPr lang="zh-TW" altLang="en-US" dirty="0" smtClean="0"/>
              <a:t>。</a:t>
            </a:r>
            <a:endParaRPr lang="zh-TW" altLang="zh-TW" dirty="0"/>
          </a:p>
          <a:p>
            <a:pPr marL="0" indent="0">
              <a:buFontTx/>
              <a:buNone/>
              <a:defRPr/>
            </a:pPr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zh-TW" dirty="0" smtClean="0"/>
              <a:t>考慮</a:t>
            </a:r>
            <a:r>
              <a:rPr lang="zh-TW" altLang="zh-TW" dirty="0"/>
              <a:t>學習成本包含開發時間、要投入的資源等找出最經濟有效的</a:t>
            </a:r>
            <a:r>
              <a:rPr lang="zh-TW" altLang="zh-TW" dirty="0" smtClean="0"/>
              <a:t>選擇</a:t>
            </a:r>
            <a:r>
              <a:rPr lang="zh-TW" altLang="en-US" dirty="0" smtClean="0"/>
              <a:t>。</a:t>
            </a:r>
            <a:endParaRPr lang="zh-TW" altLang="zh-TW" dirty="0"/>
          </a:p>
          <a:p>
            <a:pPr marL="0" indent="0">
              <a:buFontTx/>
              <a:buNone/>
              <a:defRPr/>
            </a:pPr>
            <a:r>
              <a:rPr lang="en-US" altLang="zh-TW" dirty="0"/>
              <a:t>3</a:t>
            </a:r>
            <a:r>
              <a:rPr lang="en-US" altLang="zh-TW" dirty="0" smtClean="0"/>
              <a:t>.</a:t>
            </a:r>
            <a:r>
              <a:rPr lang="zh-TW" altLang="zh-TW" dirty="0" smtClean="0"/>
              <a:t>依你的</a:t>
            </a:r>
            <a:r>
              <a:rPr lang="zh-TW" altLang="zh-TW" dirty="0"/>
              <a:t>專長領域</a:t>
            </a:r>
            <a:r>
              <a:rPr lang="zh-TW" altLang="zh-TW" dirty="0" smtClean="0"/>
              <a:t>考慮你最</a:t>
            </a:r>
            <a:r>
              <a:rPr lang="zh-TW" altLang="zh-TW" dirty="0"/>
              <a:t>常用到的</a:t>
            </a:r>
            <a:r>
              <a:rPr lang="zh-TW" altLang="zh-TW" dirty="0" smtClean="0"/>
              <a:t>套件</a:t>
            </a:r>
            <a:r>
              <a:rPr lang="zh-TW" altLang="en-US" dirty="0" smtClean="0"/>
              <a:t>。</a:t>
            </a:r>
            <a:endParaRPr lang="zh-TW" altLang="zh-TW" dirty="0"/>
          </a:p>
          <a:p>
            <a:pPr marL="0" indent="0">
              <a:buFontTx/>
              <a:buNone/>
              <a:defRPr/>
            </a:pPr>
            <a:r>
              <a:rPr lang="en-US" altLang="zh-TW" dirty="0"/>
              <a:t>4</a:t>
            </a:r>
            <a:r>
              <a:rPr lang="en-US" altLang="zh-TW" dirty="0" smtClean="0"/>
              <a:t>.</a:t>
            </a:r>
            <a:r>
              <a:rPr lang="zh-TW" altLang="zh-TW" dirty="0" smtClean="0"/>
              <a:t>以上</a:t>
            </a:r>
            <a:r>
              <a:rPr lang="zh-TW" altLang="zh-TW" dirty="0"/>
              <a:t>都滿足後，若能選一個</a:t>
            </a:r>
            <a:r>
              <a:rPr lang="zh-TW" altLang="zh-TW" dirty="0" smtClean="0"/>
              <a:t>對你未來</a:t>
            </a:r>
            <a:r>
              <a:rPr lang="zh-TW" altLang="zh-TW" dirty="0"/>
              <a:t>能多元發展的程式語言是最佳的選擇。</a:t>
            </a:r>
          </a:p>
          <a:p>
            <a:pPr marL="0" indent="0">
              <a:buFontTx/>
              <a:buNone/>
              <a:defRPr/>
            </a:pPr>
            <a:r>
              <a:rPr lang="zh-TW" altLang="zh-TW" dirty="0" smtClean="0"/>
              <a:t>只要</a:t>
            </a:r>
            <a:r>
              <a:rPr lang="zh-TW" altLang="zh-TW" dirty="0"/>
              <a:t>好學又能解決一切生活現實問題就是最佳的程式語言。</a:t>
            </a:r>
          </a:p>
          <a:p>
            <a:pPr>
              <a:defRPr/>
            </a:pPr>
            <a:endParaRPr lang="zh-TW" altLang="en-US" dirty="0"/>
          </a:p>
        </p:txBody>
      </p:sp>
      <p:sp>
        <p:nvSpPr>
          <p:cNvPr id="1638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Python </a:t>
            </a:r>
            <a:r>
              <a:rPr lang="zh-TW" altLang="zh-TW" smtClean="0"/>
              <a:t>與</a:t>
            </a:r>
            <a:r>
              <a:rPr lang="en-US" altLang="zh-TW" smtClean="0"/>
              <a:t>R</a:t>
            </a:r>
            <a:r>
              <a:rPr lang="zh-TW" altLang="zh-TW" smtClean="0"/>
              <a:t>之各別優勢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24991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zh-TW" dirty="0" smtClean="0"/>
              <a:t>Fintech </a:t>
            </a:r>
            <a:r>
              <a:rPr lang="zh-HK" altLang="zh-TW" dirty="0"/>
              <a:t>是由</a:t>
            </a:r>
            <a:r>
              <a:rPr lang="en-US" altLang="zh-TW" dirty="0"/>
              <a:t>Financial(</a:t>
            </a:r>
            <a:r>
              <a:rPr lang="zh-HK" altLang="zh-TW" dirty="0"/>
              <a:t>金融</a:t>
            </a:r>
            <a:r>
              <a:rPr lang="en-US" altLang="zh-TW" dirty="0"/>
              <a:t>) </a:t>
            </a:r>
            <a:r>
              <a:rPr lang="zh-HK" altLang="zh-TW" dirty="0"/>
              <a:t>加上</a:t>
            </a:r>
            <a:r>
              <a:rPr lang="en-US" altLang="zh-TW" dirty="0"/>
              <a:t>Technology(</a:t>
            </a:r>
            <a:r>
              <a:rPr lang="zh-HK" altLang="zh-TW" dirty="0"/>
              <a:t>科技</a:t>
            </a:r>
            <a:r>
              <a:rPr lang="en-US" altLang="zh-TW" dirty="0"/>
              <a:t>)</a:t>
            </a:r>
            <a:r>
              <a:rPr lang="zh-HK" altLang="zh-TW" dirty="0"/>
              <a:t>的合體縮寫，指運用資訊技術提供創新的金融服務</a:t>
            </a:r>
            <a:r>
              <a:rPr lang="zh-HK" altLang="zh-TW" dirty="0" smtClean="0"/>
              <a:t>。</a:t>
            </a:r>
            <a:r>
              <a:rPr lang="en-US" altLang="zh-TW" dirty="0"/>
              <a:t>IT(information technology, </a:t>
            </a:r>
            <a:r>
              <a:rPr lang="zh-HK" altLang="zh-TW" dirty="0"/>
              <a:t>資訊科技</a:t>
            </a:r>
            <a:r>
              <a:rPr lang="en-US" altLang="zh-TW" dirty="0"/>
              <a:t>)</a:t>
            </a:r>
            <a:r>
              <a:rPr lang="zh-HK" altLang="zh-TW" dirty="0"/>
              <a:t>創新企業已加入戰局，此世界潮流將迫使各國的金融法規鬆綁。目前知名的金融科技創新應用包含</a:t>
            </a:r>
            <a:r>
              <a:rPr lang="en-US" altLang="zh-TW" dirty="0"/>
              <a:t>: </a:t>
            </a:r>
            <a:r>
              <a:rPr lang="zh-HK" altLang="zh-TW" dirty="0"/>
              <a:t>支付寶</a:t>
            </a:r>
            <a:r>
              <a:rPr lang="en-US" altLang="zh-TW" dirty="0"/>
              <a:t>(</a:t>
            </a:r>
            <a:r>
              <a:rPr lang="zh-HK" altLang="zh-TW" dirty="0"/>
              <a:t>第</a:t>
            </a:r>
            <a:r>
              <a:rPr lang="en-US" altLang="zh-TW" dirty="0"/>
              <a:t>3</a:t>
            </a:r>
            <a:r>
              <a:rPr lang="zh-HK" altLang="zh-TW" dirty="0"/>
              <a:t>方支付</a:t>
            </a:r>
            <a:r>
              <a:rPr lang="en-US" altLang="zh-TW" dirty="0"/>
              <a:t>)</a:t>
            </a:r>
            <a:r>
              <a:rPr lang="zh-HK" altLang="zh-TW" dirty="0"/>
              <a:t>、</a:t>
            </a:r>
            <a:r>
              <a:rPr lang="en-US" altLang="zh-TW" dirty="0"/>
              <a:t>P2P(</a:t>
            </a:r>
            <a:r>
              <a:rPr lang="zh-HK" altLang="zh-TW" dirty="0"/>
              <a:t>借貨</a:t>
            </a:r>
            <a:r>
              <a:rPr lang="en-US" altLang="zh-TW" dirty="0"/>
              <a:t>)</a:t>
            </a:r>
            <a:r>
              <a:rPr lang="zh-TW" altLang="zh-TW" dirty="0"/>
              <a:t>、</a:t>
            </a:r>
            <a:r>
              <a:rPr lang="zh-HK" altLang="zh-TW" dirty="0"/>
              <a:t>眾安保險</a:t>
            </a:r>
            <a:r>
              <a:rPr lang="en-US" altLang="zh-TW" dirty="0"/>
              <a:t>(</a:t>
            </a:r>
            <a:r>
              <a:rPr lang="zh-HK" altLang="zh-TW" dirty="0"/>
              <a:t>網路保險</a:t>
            </a:r>
            <a:r>
              <a:rPr lang="en-US" altLang="zh-TW" dirty="0"/>
              <a:t>)</a:t>
            </a:r>
            <a:r>
              <a:rPr lang="zh-HK" altLang="zh-TW" dirty="0"/>
              <a:t>、</a:t>
            </a:r>
            <a:r>
              <a:rPr lang="en-US" altLang="zh-TW" dirty="0" err="1"/>
              <a:t>TransferWise</a:t>
            </a:r>
            <a:r>
              <a:rPr lang="en-US" altLang="zh-TW" dirty="0"/>
              <a:t>(P2P</a:t>
            </a:r>
            <a:r>
              <a:rPr lang="zh-HK" altLang="zh-TW" dirty="0"/>
              <a:t>換匯</a:t>
            </a:r>
            <a:r>
              <a:rPr lang="en-US" altLang="zh-TW" dirty="0"/>
              <a:t>)</a:t>
            </a:r>
            <a:r>
              <a:rPr lang="zh-HK" altLang="zh-TW" dirty="0"/>
              <a:t>、</a:t>
            </a:r>
            <a:r>
              <a:rPr lang="en-US" altLang="zh-TW" dirty="0" err="1"/>
              <a:t>Wealthfrot</a:t>
            </a:r>
            <a:r>
              <a:rPr lang="en-US" altLang="zh-TW" dirty="0"/>
              <a:t>(</a:t>
            </a:r>
            <a:r>
              <a:rPr lang="zh-HK" altLang="zh-TW" dirty="0"/>
              <a:t>機器人理財</a:t>
            </a:r>
            <a:r>
              <a:rPr lang="en-US" altLang="zh-TW" dirty="0"/>
              <a:t>)</a:t>
            </a:r>
            <a:r>
              <a:rPr lang="zh-HK" altLang="zh-TW" dirty="0"/>
              <a:t>、比特幣</a:t>
            </a:r>
            <a:r>
              <a:rPr lang="en-US" altLang="zh-TW" dirty="0"/>
              <a:t>(</a:t>
            </a:r>
            <a:r>
              <a:rPr lang="zh-HK" altLang="zh-TW" dirty="0"/>
              <a:t>虛擬貨幣</a:t>
            </a:r>
            <a:r>
              <a:rPr lang="en-US" altLang="zh-TW" dirty="0"/>
              <a:t>)</a:t>
            </a:r>
            <a:r>
              <a:rPr lang="zh-HK" altLang="zh-TW" dirty="0"/>
              <a:t>等</a:t>
            </a:r>
            <a:r>
              <a:rPr lang="zh-HK" altLang="zh-TW" dirty="0" smtClean="0"/>
              <a:t>。</a:t>
            </a:r>
            <a:endParaRPr lang="en-US" altLang="zh-HK" dirty="0" smtClean="0"/>
          </a:p>
          <a:p>
            <a:pPr marL="0" indent="0">
              <a:buFontTx/>
              <a:buNone/>
              <a:defRPr/>
            </a:pPr>
            <a:r>
              <a:rPr lang="zh-HK" altLang="zh-TW" dirty="0" smtClean="0"/>
              <a:t>以</a:t>
            </a:r>
            <a:r>
              <a:rPr lang="zh-HK" altLang="zh-TW" dirty="0"/>
              <a:t>銀行為例，客戶已漸漸習慣網路銀行交易，分行會縮編甚至消失</a:t>
            </a:r>
            <a:r>
              <a:rPr lang="zh-TW" altLang="zh-TW" dirty="0"/>
              <a:t>，</a:t>
            </a:r>
            <a:r>
              <a:rPr lang="zh-HK" altLang="zh-TW" dirty="0"/>
              <a:t>純業務人員需求會減少</a:t>
            </a:r>
            <a:r>
              <a:rPr lang="zh-TW" altLang="zh-TW" dirty="0"/>
              <a:t>，</a:t>
            </a:r>
            <a:r>
              <a:rPr lang="en-US" altLang="zh-TW" dirty="0"/>
              <a:t>IT</a:t>
            </a:r>
            <a:r>
              <a:rPr lang="zh-HK" altLang="zh-TW" dirty="0"/>
              <a:t>人員需求會增加，銀行業的組織結構會以</a:t>
            </a:r>
            <a:r>
              <a:rPr lang="en-US" altLang="zh-TW" dirty="0"/>
              <a:t>Fintech</a:t>
            </a:r>
            <a:r>
              <a:rPr lang="zh-HK" altLang="zh-TW" dirty="0"/>
              <a:t>部門為主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>
              <a:defRPr/>
            </a:pPr>
            <a:endParaRPr lang="zh-TW" altLang="en-US" dirty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文字方塊 1"/>
          <p:cNvSpPr txBox="1">
            <a:spLocks noChangeArrowheads="1"/>
          </p:cNvSpPr>
          <p:nvPr/>
        </p:nvSpPr>
        <p:spPr bwMode="auto">
          <a:xfrm>
            <a:off x="3229239" y="5771797"/>
            <a:ext cx="30649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zh-TW" dirty="0"/>
              <a:t>金融業最缺的五種人</a:t>
            </a:r>
            <a:endParaRPr lang="zh-TW" altLang="en-US" dirty="0"/>
          </a:p>
        </p:txBody>
      </p:sp>
      <p:sp>
        <p:nvSpPr>
          <p:cNvPr id="1843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2" y="1021953"/>
            <a:ext cx="8173156" cy="4749844"/>
          </a:xfrm>
          <a:prstGeom prst="rect">
            <a:avLst/>
          </a:prstGeom>
        </p:spPr>
      </p:pic>
    </p:spTree>
  </p:cSld>
  <p:clrMapOvr>
    <a:masterClrMapping/>
  </p:clrMapOvr>
  <p:transition spd="med">
    <p:pull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內容版面配置區 2"/>
          <p:cNvSpPr>
            <a:spLocks noGrp="1"/>
          </p:cNvSpPr>
          <p:nvPr>
            <p:ph idx="1"/>
          </p:nvPr>
        </p:nvSpPr>
        <p:spPr>
          <a:xfrm>
            <a:off x="457200" y="1412875"/>
            <a:ext cx="8507413" cy="5064125"/>
          </a:xfrm>
        </p:spPr>
        <p:txBody>
          <a:bodyPr/>
          <a:lstStyle/>
          <a:p>
            <a:pPr marL="0" lvl="1" indent="0">
              <a:buFontTx/>
              <a:buNone/>
            </a:pPr>
            <a:r>
              <a:rPr lang="en-US" altLang="zh-TW" sz="2800" dirty="0" smtClean="0"/>
              <a:t>1.Python</a:t>
            </a:r>
            <a:r>
              <a:rPr lang="zh-HK" altLang="zh-TW" sz="2800" dirty="0" smtClean="0"/>
              <a:t>被評為最推薦的五種</a:t>
            </a:r>
            <a:r>
              <a:rPr lang="en-US" altLang="zh-HK" sz="2800" dirty="0" err="1" smtClean="0"/>
              <a:t>FinTech</a:t>
            </a:r>
            <a:r>
              <a:rPr lang="en-US" altLang="zh-HK" sz="2800" dirty="0" smtClean="0"/>
              <a:t> </a:t>
            </a:r>
            <a:r>
              <a:rPr lang="zh-HK" altLang="en-US" sz="2800" dirty="0" smtClean="0"/>
              <a:t>應用技術之一</a:t>
            </a:r>
            <a:endParaRPr lang="zh-TW" altLang="en-US" dirty="0" smtClean="0"/>
          </a:p>
        </p:txBody>
      </p:sp>
      <p:graphicFrame>
        <p:nvGraphicFramePr>
          <p:cNvPr id="5" name="資料庫圖表 4"/>
          <p:cNvGraphicFramePr/>
          <p:nvPr/>
        </p:nvGraphicFramePr>
        <p:xfrm>
          <a:off x="3923928" y="2060848"/>
          <a:ext cx="6120680" cy="389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460" name="文字方塊 7"/>
          <p:cNvSpPr txBox="1">
            <a:spLocks noChangeArrowheads="1"/>
          </p:cNvSpPr>
          <p:nvPr/>
        </p:nvSpPr>
        <p:spPr bwMode="auto">
          <a:xfrm>
            <a:off x="611188" y="2060575"/>
            <a:ext cx="439261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r>
              <a:rPr lang="en-US" altLang="zh-TW" dirty="0">
                <a:ea typeface="標楷體" panose="03000509000000000000" pitchFamily="65" charset="-120"/>
              </a:rPr>
              <a:t>Python </a:t>
            </a:r>
            <a:r>
              <a:rPr lang="zh-HK" altLang="zh-TW" dirty="0">
                <a:ea typeface="標楷體" panose="03000509000000000000" pitchFamily="65" charset="-120"/>
              </a:rPr>
              <a:t>目前是美國金融業最火紅的系統開發工具，</a:t>
            </a:r>
            <a:r>
              <a:rPr lang="en-US" altLang="zh-TW" dirty="0">
                <a:ea typeface="標楷體" panose="03000509000000000000" pitchFamily="65" charset="-120"/>
              </a:rPr>
              <a:t>J.P. Morgan</a:t>
            </a:r>
            <a:r>
              <a:rPr lang="zh-HK" altLang="zh-TW" dirty="0">
                <a:ea typeface="標楷體" panose="03000509000000000000" pitchFamily="65" charset="-120"/>
              </a:rPr>
              <a:t>與美國銀行</a:t>
            </a:r>
            <a:r>
              <a:rPr lang="en-US" altLang="zh-TW" dirty="0">
                <a:ea typeface="標楷體" panose="03000509000000000000" pitchFamily="65" charset="-120"/>
              </a:rPr>
              <a:t>(America Merrill Lynch)</a:t>
            </a:r>
            <a:r>
              <a:rPr lang="zh-HK" altLang="zh-TW" dirty="0">
                <a:ea typeface="標楷體" panose="03000509000000000000" pitchFamily="65" charset="-120"/>
              </a:rPr>
              <a:t>預計招募千位程式設計師將內部的資訊系統翻寫成</a:t>
            </a:r>
            <a:r>
              <a:rPr lang="en-US" altLang="zh-TW" dirty="0">
                <a:ea typeface="標楷體" panose="03000509000000000000" pitchFamily="65" charset="-120"/>
              </a:rPr>
              <a:t>Python</a:t>
            </a:r>
            <a:r>
              <a:rPr lang="zh-HK" altLang="zh-TW" dirty="0">
                <a:ea typeface="標楷體" panose="03000509000000000000" pitchFamily="65" charset="-120"/>
              </a:rPr>
              <a:t>程式碼。不論是銀行或避險基金公司</a:t>
            </a:r>
            <a:r>
              <a:rPr lang="en-US" altLang="zh-TW" dirty="0">
                <a:ea typeface="標楷體" panose="03000509000000000000" pitchFamily="65" charset="-120"/>
              </a:rPr>
              <a:t>(Hedge funds)</a:t>
            </a:r>
            <a:r>
              <a:rPr lang="zh-HK" altLang="zh-TW" dirty="0">
                <a:ea typeface="標楷體" panose="03000509000000000000" pitchFamily="65" charset="-120"/>
              </a:rPr>
              <a:t>同步招募</a:t>
            </a:r>
            <a:r>
              <a:rPr lang="en-US" altLang="zh-TW" dirty="0">
                <a:ea typeface="標楷體" panose="03000509000000000000" pitchFamily="65" charset="-120"/>
              </a:rPr>
              <a:t>Python</a:t>
            </a:r>
            <a:r>
              <a:rPr lang="zh-HK" altLang="zh-TW" dirty="0">
                <a:ea typeface="標楷體" panose="03000509000000000000" pitchFamily="65" charset="-120"/>
              </a:rPr>
              <a:t>程式設計師投入利率衍生性商品的開發平台。</a:t>
            </a:r>
            <a:endParaRPr lang="zh-TW" altLang="zh-TW" dirty="0">
              <a:ea typeface="標楷體" panose="03000509000000000000" pitchFamily="65" charset="-120"/>
            </a:endParaRPr>
          </a:p>
          <a:p>
            <a:pPr eaLnBrk="1" hangingPunct="1"/>
            <a:endParaRPr lang="zh-TW" altLang="en-US" dirty="0"/>
          </a:p>
        </p:txBody>
      </p:sp>
      <p:sp>
        <p:nvSpPr>
          <p:cNvPr id="1946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5329238"/>
          </a:xfrm>
        </p:spPr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US" altLang="zh-TW" dirty="0" smtClean="0"/>
              <a:t>2.Python</a:t>
            </a:r>
            <a:r>
              <a:rPr lang="zh-HK" altLang="zh-TW" dirty="0"/>
              <a:t>輕鬆整合</a:t>
            </a:r>
            <a:r>
              <a:rPr lang="en-US" altLang="zh-TW" dirty="0"/>
              <a:t>Web</a:t>
            </a:r>
            <a:r>
              <a:rPr lang="zh-HK" altLang="zh-TW" dirty="0"/>
              <a:t>相關技術發展</a:t>
            </a:r>
            <a:r>
              <a:rPr lang="en-US" altLang="zh-TW" dirty="0"/>
              <a:t>Fintech</a:t>
            </a:r>
            <a:r>
              <a:rPr lang="zh-HK" altLang="zh-TW" dirty="0" smtClean="0"/>
              <a:t>平台</a:t>
            </a:r>
            <a:endParaRPr lang="en-US" altLang="zh-HK" dirty="0" smtClean="0"/>
          </a:p>
          <a:p>
            <a:pPr marL="0" indent="0" algn="just">
              <a:buFontTx/>
              <a:buNone/>
              <a:defRPr/>
            </a:pPr>
            <a:r>
              <a:rPr lang="zh-TW" altLang="en-US" dirty="0" smtClean="0"/>
              <a:t>　　</a:t>
            </a:r>
            <a:r>
              <a:rPr lang="en-US" altLang="zh-TW" dirty="0" smtClean="0"/>
              <a:t>Python </a:t>
            </a:r>
            <a:r>
              <a:rPr lang="zh-HK" altLang="zh-TW" dirty="0"/>
              <a:t>可以結合</a:t>
            </a:r>
            <a:r>
              <a:rPr lang="en-US" altLang="zh-TW" dirty="0" err="1"/>
              <a:t>Javascript</a:t>
            </a:r>
            <a:r>
              <a:rPr lang="en-US" altLang="zh-TW" dirty="0"/>
              <a:t> </a:t>
            </a:r>
            <a:r>
              <a:rPr lang="zh-HK" altLang="zh-TW" dirty="0"/>
              <a:t>等其他技術在</a:t>
            </a:r>
            <a:r>
              <a:rPr lang="en-US" altLang="zh-TW" dirty="0"/>
              <a:t>Web</a:t>
            </a:r>
            <a:r>
              <a:rPr lang="zh-HK" altLang="zh-TW" dirty="0"/>
              <a:t>架構下發展</a:t>
            </a:r>
            <a:r>
              <a:rPr lang="en-US" altLang="zh-TW" dirty="0"/>
              <a:t>Fintech</a:t>
            </a:r>
            <a:r>
              <a:rPr lang="zh-TW" altLang="zh-TW" dirty="0"/>
              <a:t>。</a:t>
            </a:r>
            <a:r>
              <a:rPr lang="zh-HK" altLang="zh-TW" dirty="0"/>
              <a:t>完整的</a:t>
            </a:r>
            <a:r>
              <a:rPr lang="en-US" altLang="zh-TW" dirty="0"/>
              <a:t>Web</a:t>
            </a:r>
            <a:r>
              <a:rPr lang="zh-HK" altLang="zh-TW" dirty="0"/>
              <a:t>平台架構可以受理百萬個連線要求</a:t>
            </a:r>
            <a:r>
              <a:rPr lang="en-US" altLang="zh-TW" dirty="0"/>
              <a:t>(Web </a:t>
            </a:r>
            <a:r>
              <a:rPr lang="en-US" altLang="zh-TW" dirty="0" smtClean="0"/>
              <a:t>Request</a:t>
            </a:r>
            <a:r>
              <a:rPr lang="en-US" altLang="zh-TW" dirty="0"/>
              <a:t>)</a:t>
            </a:r>
            <a:r>
              <a:rPr lang="zh-TW" altLang="zh-TW" dirty="0"/>
              <a:t>，</a:t>
            </a:r>
            <a:r>
              <a:rPr lang="zh-HK" altLang="zh-TW" dirty="0"/>
              <a:t>以</a:t>
            </a:r>
            <a:r>
              <a:rPr lang="en-US" altLang="zh-TW" dirty="0"/>
              <a:t>HTML</a:t>
            </a:r>
            <a:r>
              <a:rPr lang="zh-HK" altLang="zh-TW" dirty="0"/>
              <a:t>、</a:t>
            </a:r>
            <a:r>
              <a:rPr lang="en-US" altLang="zh-TW" dirty="0"/>
              <a:t>CSS</a:t>
            </a:r>
            <a:r>
              <a:rPr lang="zh-HK" altLang="zh-TW" dirty="0"/>
              <a:t>、</a:t>
            </a:r>
            <a:r>
              <a:rPr lang="en-US" altLang="zh-TW" dirty="0" err="1"/>
              <a:t>Javascript</a:t>
            </a:r>
            <a:r>
              <a:rPr lang="zh-TW" altLang="zh-TW" dirty="0"/>
              <a:t>、</a:t>
            </a:r>
            <a:r>
              <a:rPr lang="en-US" altLang="zh-TW" dirty="0" err="1"/>
              <a:t>ExtJS</a:t>
            </a:r>
            <a:r>
              <a:rPr lang="zh-HK" altLang="zh-TW" dirty="0"/>
              <a:t>開發前端</a:t>
            </a:r>
            <a:r>
              <a:rPr lang="en-US" altLang="zh-TW" dirty="0"/>
              <a:t>(client)</a:t>
            </a:r>
            <a:r>
              <a:rPr lang="zh-HK" altLang="zh-TW" dirty="0"/>
              <a:t>服務。</a:t>
            </a:r>
            <a:r>
              <a:rPr lang="en-US" altLang="zh-TW" dirty="0"/>
              <a:t>Python</a:t>
            </a:r>
            <a:r>
              <a:rPr lang="zh-TW" altLang="zh-TW" dirty="0"/>
              <a:t>、</a:t>
            </a:r>
            <a:r>
              <a:rPr lang="en-US" altLang="zh-TW" dirty="0"/>
              <a:t>Django</a:t>
            </a:r>
            <a:r>
              <a:rPr lang="zh-HK" altLang="zh-TW" dirty="0"/>
              <a:t>架構後端</a:t>
            </a:r>
            <a:r>
              <a:rPr lang="en-US" altLang="zh-TW" dirty="0"/>
              <a:t>(server)</a:t>
            </a:r>
            <a:r>
              <a:rPr lang="zh-HK" altLang="zh-TW" dirty="0"/>
              <a:t>的資料運算等功能</a:t>
            </a:r>
            <a:r>
              <a:rPr lang="zh-HK" altLang="zh-TW" dirty="0" smtClean="0"/>
              <a:t>。</a:t>
            </a:r>
            <a:endParaRPr lang="en-US" altLang="zh-HK" dirty="0" smtClean="0"/>
          </a:p>
          <a:p>
            <a:pPr marL="0" lvl="1" indent="0" algn="just">
              <a:buFontTx/>
              <a:buNone/>
              <a:defRPr/>
            </a:pPr>
            <a:r>
              <a:rPr lang="en-US" altLang="zh-TW" sz="2800" dirty="0" smtClean="0"/>
              <a:t>3.Python</a:t>
            </a:r>
            <a:r>
              <a:rPr lang="zh-HK" altLang="zh-TW" sz="2800" dirty="0"/>
              <a:t>雲端證券程式交易</a:t>
            </a:r>
            <a:r>
              <a:rPr lang="zh-HK" altLang="zh-TW" sz="2800" dirty="0" smtClean="0"/>
              <a:t>平台</a:t>
            </a:r>
            <a:endParaRPr lang="en-US" altLang="zh-HK" sz="2800" dirty="0" smtClean="0"/>
          </a:p>
          <a:p>
            <a:pPr marL="0" indent="0">
              <a:buFontTx/>
              <a:buNone/>
              <a:defRPr/>
            </a:pPr>
            <a:r>
              <a:rPr lang="zh-TW" altLang="en-US" dirty="0" smtClean="0"/>
              <a:t>　　</a:t>
            </a:r>
            <a:r>
              <a:rPr lang="en-US" altLang="zh-TW" dirty="0" err="1" smtClean="0"/>
              <a:t>Quantopian</a:t>
            </a:r>
            <a:r>
              <a:rPr lang="zh-HK" altLang="zh-TW" dirty="0" smtClean="0"/>
              <a:t>公司成立</a:t>
            </a:r>
            <a:r>
              <a:rPr lang="zh-HK" altLang="zh-TW" dirty="0"/>
              <a:t>於</a:t>
            </a:r>
            <a:r>
              <a:rPr lang="en-US" altLang="zh-TW" dirty="0"/>
              <a:t>2011</a:t>
            </a:r>
            <a:r>
              <a:rPr lang="zh-HK" altLang="zh-TW" dirty="0"/>
              <a:t>年，以</a:t>
            </a:r>
            <a:r>
              <a:rPr lang="en-US" altLang="zh-TW" dirty="0"/>
              <a:t>Python</a:t>
            </a:r>
            <a:r>
              <a:rPr lang="zh-HK" altLang="zh-TW" dirty="0"/>
              <a:t>開發雲端程式交易</a:t>
            </a:r>
            <a:r>
              <a:rPr lang="zh-TW" altLang="zh-TW" dirty="0"/>
              <a:t>，</a:t>
            </a:r>
            <a:r>
              <a:rPr lang="zh-HK" altLang="zh-TW" dirty="0"/>
              <a:t>提供交易策略的回測系統平台，散戶即可擁有法人機構等級的交易策略開發與回測環境。</a:t>
            </a:r>
            <a:endParaRPr lang="zh-TW" altLang="zh-TW" dirty="0"/>
          </a:p>
          <a:p>
            <a:pPr marL="0" indent="0">
              <a:buFontTx/>
              <a:buNone/>
              <a:defRPr/>
            </a:pPr>
            <a:r>
              <a:rPr lang="zh-TW" altLang="en-US" dirty="0" smtClean="0"/>
              <a:t>　　</a:t>
            </a:r>
            <a:r>
              <a:rPr lang="zh-HK" altLang="zh-TW" dirty="0" smtClean="0"/>
              <a:t>開發</a:t>
            </a:r>
            <a:r>
              <a:rPr lang="zh-HK" altLang="zh-TW" dirty="0"/>
              <a:t>者</a:t>
            </a:r>
            <a:r>
              <a:rPr lang="en-US" altLang="zh-TW" dirty="0"/>
              <a:t>(</a:t>
            </a:r>
            <a:r>
              <a:rPr lang="zh-HK" altLang="zh-TW" dirty="0"/>
              <a:t>使用者</a:t>
            </a:r>
            <a:r>
              <a:rPr lang="en-US" altLang="zh-TW" dirty="0"/>
              <a:t>)</a:t>
            </a:r>
            <a:r>
              <a:rPr lang="zh-HK" altLang="zh-TW" dirty="0"/>
              <a:t>提供在此平台回測績效優異的交易策略，可以獲得</a:t>
            </a:r>
            <a:r>
              <a:rPr lang="en-US" altLang="zh-TW" dirty="0"/>
              <a:t>100</a:t>
            </a:r>
            <a:r>
              <a:rPr lang="zh-HK" altLang="zh-TW" dirty="0"/>
              <a:t>萬的投資本金，投資有獲利時</a:t>
            </a:r>
            <a:r>
              <a:rPr lang="en-US" altLang="zh-TW" dirty="0" err="1"/>
              <a:t>Quantopian</a:t>
            </a:r>
            <a:r>
              <a:rPr lang="zh-HK" altLang="zh-TW" dirty="0"/>
              <a:t>將與開發者分潤。</a:t>
            </a:r>
            <a:r>
              <a:rPr lang="en-US" altLang="zh-TW" dirty="0" err="1"/>
              <a:t>Quantopian</a:t>
            </a:r>
            <a:r>
              <a:rPr lang="zh-HK" altLang="zh-TW" dirty="0"/>
              <a:t>成功的商業模式獲</a:t>
            </a:r>
            <a:r>
              <a:rPr lang="en-US" altLang="zh-TW" dirty="0"/>
              <a:t>Forbes</a:t>
            </a:r>
            <a:r>
              <a:rPr lang="zh-HK" altLang="zh-TW" dirty="0"/>
              <a:t>選為全美百大最具發展潛力的公司之一。</a:t>
            </a:r>
            <a:endParaRPr lang="zh-TW" altLang="zh-TW" sz="4400" dirty="0"/>
          </a:p>
          <a:p>
            <a:pPr algn="just">
              <a:defRPr/>
            </a:pPr>
            <a:endParaRPr lang="zh-TW" altLang="en-US" dirty="0"/>
          </a:p>
        </p:txBody>
      </p:sp>
      <p:sp>
        <p:nvSpPr>
          <p:cNvPr id="2048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+mj-ea"/>
              </a:rPr>
              <a:t>第一</a:t>
            </a:r>
            <a:r>
              <a:rPr lang="zh-TW" altLang="en-US" dirty="0" smtClean="0">
                <a:latin typeface="+mj-ea"/>
              </a:rPr>
              <a:t>章　</a:t>
            </a:r>
            <a:r>
              <a:rPr lang="en-US" altLang="zh-TW" dirty="0" smtClean="0">
                <a:latin typeface="+mj-ea"/>
              </a:rPr>
              <a:t>Python</a:t>
            </a:r>
            <a:r>
              <a:rPr lang="zh-TW" altLang="en-US" dirty="0" smtClean="0">
                <a:latin typeface="+mj-ea"/>
              </a:rPr>
              <a:t>簡介</a:t>
            </a:r>
            <a:r>
              <a:rPr lang="en-US" altLang="zh-TW" dirty="0" smtClean="0">
                <a:latin typeface="+mj-ea"/>
              </a:rPr>
              <a:t/>
            </a:r>
            <a:br>
              <a:rPr lang="en-US" altLang="zh-TW" dirty="0" smtClean="0">
                <a:latin typeface="+mj-ea"/>
              </a:rPr>
            </a:br>
            <a:endParaRPr lang="zh-TW" altLang="en-US" dirty="0">
              <a:latin typeface="+mj-ea"/>
            </a:endParaRPr>
          </a:p>
        </p:txBody>
      </p:sp>
      <p:sp>
        <p:nvSpPr>
          <p:cNvPr id="4" name="副標題 1"/>
          <p:cNvSpPr txBox="1">
            <a:spLocks/>
          </p:cNvSpPr>
          <p:nvPr/>
        </p:nvSpPr>
        <p:spPr bwMode="auto">
          <a:xfrm>
            <a:off x="1306513" y="3149600"/>
            <a:ext cx="7032625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defRPr/>
            </a:pPr>
            <a:r>
              <a:rPr lang="en-US" altLang="zh-TW" kern="0" dirty="0" smtClean="0"/>
              <a:t>1-1</a:t>
            </a:r>
            <a:r>
              <a:rPr lang="zh-TW" altLang="en-US" kern="0" dirty="0" smtClean="0"/>
              <a:t>　</a:t>
            </a:r>
            <a:r>
              <a:rPr lang="en-US" altLang="zh-TW" kern="0" dirty="0"/>
              <a:t>Python</a:t>
            </a:r>
            <a:r>
              <a:rPr lang="zh-TW" altLang="en-US" kern="0" dirty="0"/>
              <a:t>發展與特色</a:t>
            </a:r>
          </a:p>
          <a:p>
            <a:pPr algn="l" eaLnBrk="1" hangingPunct="1">
              <a:defRPr/>
            </a:pPr>
            <a:r>
              <a:rPr lang="en-US" altLang="zh-TW" kern="0" dirty="0" smtClean="0"/>
              <a:t>1-2</a:t>
            </a:r>
            <a:r>
              <a:rPr lang="zh-TW" altLang="en-US" kern="0" dirty="0" smtClean="0"/>
              <a:t>　</a:t>
            </a:r>
            <a:r>
              <a:rPr lang="en-US" altLang="zh-TW" kern="0" dirty="0"/>
              <a:t>Python</a:t>
            </a:r>
            <a:r>
              <a:rPr lang="zh-TW" altLang="en-US" kern="0" dirty="0"/>
              <a:t>與其他語言的比較</a:t>
            </a:r>
          </a:p>
          <a:p>
            <a:pPr algn="l" eaLnBrk="1" hangingPunct="1">
              <a:defRPr/>
            </a:pPr>
            <a:r>
              <a:rPr lang="en-US" altLang="zh-TW" kern="0" dirty="0" smtClean="0"/>
              <a:t>1-3</a:t>
            </a:r>
            <a:r>
              <a:rPr lang="zh-TW" altLang="en-US" kern="0" dirty="0" smtClean="0"/>
              <a:t>　</a:t>
            </a:r>
            <a:r>
              <a:rPr lang="en-US" altLang="zh-TW" kern="0" dirty="0"/>
              <a:t>Python </a:t>
            </a:r>
            <a:r>
              <a:rPr lang="zh-TW" altLang="en-US" kern="0" dirty="0"/>
              <a:t>與</a:t>
            </a:r>
            <a:r>
              <a:rPr lang="en-US" altLang="zh-TW" kern="0" dirty="0"/>
              <a:t>R</a:t>
            </a:r>
            <a:r>
              <a:rPr lang="zh-TW" altLang="en-US" kern="0" dirty="0"/>
              <a:t>之各別優勢</a:t>
            </a:r>
          </a:p>
          <a:p>
            <a:pPr algn="l" eaLnBrk="1" hangingPunct="1">
              <a:defRPr/>
            </a:pPr>
            <a:r>
              <a:rPr lang="en-US" altLang="zh-TW" kern="0" dirty="0" smtClean="0"/>
              <a:t>1-4</a:t>
            </a:r>
            <a:r>
              <a:rPr lang="zh-TW" altLang="en-US" kern="0" dirty="0"/>
              <a:t>　應用</a:t>
            </a:r>
            <a:r>
              <a:rPr lang="en-US" altLang="zh-TW" kern="0" dirty="0"/>
              <a:t>Python</a:t>
            </a:r>
            <a:r>
              <a:rPr lang="zh-TW" altLang="en-US" kern="0" dirty="0"/>
              <a:t>實踐</a:t>
            </a:r>
            <a:r>
              <a:rPr lang="en-US" altLang="zh-TW" kern="0" dirty="0"/>
              <a:t>Fintech</a:t>
            </a:r>
            <a:r>
              <a:rPr lang="zh-TW" altLang="en-US" kern="0" dirty="0"/>
              <a:t>平台的原因</a:t>
            </a:r>
          </a:p>
          <a:p>
            <a:pPr algn="l" eaLnBrk="1" hangingPunct="1">
              <a:defRPr/>
            </a:pPr>
            <a:r>
              <a:rPr lang="en-US" altLang="zh-TW" kern="0" dirty="0" smtClean="0"/>
              <a:t>1-5</a:t>
            </a:r>
            <a:r>
              <a:rPr lang="zh-TW" altLang="en-US" kern="0" dirty="0" smtClean="0"/>
              <a:t>　</a:t>
            </a:r>
            <a:r>
              <a:rPr lang="en-US" altLang="zh-TW" kern="0" dirty="0"/>
              <a:t>Python</a:t>
            </a:r>
            <a:r>
              <a:rPr lang="zh-TW" altLang="en-US" kern="0" dirty="0"/>
              <a:t>金融大數據三部曲</a:t>
            </a:r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9778" y="914400"/>
            <a:ext cx="8362950" cy="5329238"/>
          </a:xfrm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altLang="zh-TW" dirty="0" smtClean="0"/>
              <a:t>4.Python </a:t>
            </a:r>
            <a:r>
              <a:rPr lang="en-US" altLang="zh-TW" dirty="0"/>
              <a:t>Fintech </a:t>
            </a:r>
            <a:r>
              <a:rPr lang="zh-TW" altLang="zh-TW" dirty="0" smtClean="0"/>
              <a:t>套件</a:t>
            </a:r>
            <a:endParaRPr lang="en-US" altLang="zh-TW" dirty="0" smtClean="0"/>
          </a:p>
          <a:p>
            <a:pPr marL="0" indent="0">
              <a:buFontTx/>
              <a:buNone/>
              <a:defRPr/>
            </a:pPr>
            <a:r>
              <a:rPr lang="zh-TW" altLang="en-US" dirty="0" smtClean="0"/>
              <a:t>　　</a:t>
            </a:r>
            <a:r>
              <a:rPr lang="en-US" altLang="zh-TW" dirty="0" smtClean="0"/>
              <a:t>Fintech</a:t>
            </a:r>
            <a:r>
              <a:rPr lang="zh-HK" altLang="zh-TW" dirty="0"/>
              <a:t>套件提供使用者管理每日商業銀行的交易活動</a:t>
            </a:r>
            <a:r>
              <a:rPr lang="zh-TW" altLang="zh-TW" dirty="0"/>
              <a:t>，</a:t>
            </a:r>
            <a:r>
              <a:rPr lang="en-US" altLang="zh-TW" dirty="0"/>
              <a:t>Python Fintech </a:t>
            </a:r>
            <a:r>
              <a:rPr lang="zh-TW" altLang="zh-TW" dirty="0"/>
              <a:t>套件的特性如下</a:t>
            </a:r>
            <a:r>
              <a:rPr lang="en-US" altLang="zh-TW" dirty="0"/>
              <a:t>: </a:t>
            </a:r>
            <a:endParaRPr lang="zh-TW" altLang="zh-TW" dirty="0"/>
          </a:p>
          <a:p>
            <a:pPr marL="457200" indent="-457200">
              <a:buFont typeface="+mj-lt"/>
              <a:buAutoNum type="arabicParenR"/>
              <a:defRPr/>
            </a:pPr>
            <a:r>
              <a:rPr lang="zh-TW" altLang="zh-TW" dirty="0"/>
              <a:t>應用</a:t>
            </a:r>
            <a:r>
              <a:rPr lang="en-US" altLang="zh-TW" dirty="0"/>
              <a:t>SEPA</a:t>
            </a:r>
            <a:r>
              <a:rPr lang="zh-TW" altLang="zh-TW" dirty="0"/>
              <a:t>模組做</a:t>
            </a:r>
            <a:r>
              <a:rPr lang="zh-HK" altLang="zh-TW" dirty="0"/>
              <a:t>信用額度轉帳</a:t>
            </a:r>
            <a:r>
              <a:rPr lang="zh-TW" altLang="zh-TW" dirty="0"/>
              <a:t>。</a:t>
            </a:r>
          </a:p>
          <a:p>
            <a:pPr marL="457200" indent="-457200">
              <a:buFont typeface="+mj-lt"/>
              <a:buAutoNum type="arabicParenR"/>
              <a:defRPr/>
            </a:pPr>
            <a:r>
              <a:rPr lang="zh-TW" altLang="zh-TW" dirty="0"/>
              <a:t>應用</a:t>
            </a:r>
            <a:r>
              <a:rPr lang="en-US" altLang="zh-TW" dirty="0"/>
              <a:t>SEPA</a:t>
            </a:r>
            <a:r>
              <a:rPr lang="zh-TW" altLang="zh-TW" dirty="0"/>
              <a:t>模組做</a:t>
            </a:r>
            <a:r>
              <a:rPr lang="zh-HK" altLang="zh-TW" dirty="0"/>
              <a:t>自動轉帳</a:t>
            </a:r>
            <a:r>
              <a:rPr lang="zh-TW" altLang="zh-TW" dirty="0"/>
              <a:t>。</a:t>
            </a:r>
          </a:p>
          <a:p>
            <a:pPr marL="457200" indent="-457200">
              <a:buFont typeface="+mj-lt"/>
              <a:buAutoNum type="arabicParenR"/>
              <a:defRPr/>
            </a:pPr>
            <a:r>
              <a:rPr lang="zh-TW" altLang="zh-TW" dirty="0"/>
              <a:t>提供</a:t>
            </a:r>
            <a:r>
              <a:rPr lang="zh-HK" altLang="zh-TW" dirty="0"/>
              <a:t>存取銀行帳戶</a:t>
            </a:r>
            <a:r>
              <a:rPr lang="zh-TW" altLang="zh-TW" dirty="0"/>
              <a:t>對帳單</a:t>
            </a:r>
            <a:r>
              <a:rPr lang="zh-HK" altLang="zh-TW" dirty="0"/>
              <a:t>資料。</a:t>
            </a:r>
            <a:endParaRPr lang="zh-TW" altLang="zh-TW" dirty="0"/>
          </a:p>
          <a:p>
            <a:pPr marL="457200" indent="-457200">
              <a:buFont typeface="+mj-lt"/>
              <a:buAutoNum type="arabicParenR"/>
              <a:defRPr/>
            </a:pPr>
            <a:r>
              <a:rPr lang="zh-TW" altLang="zh-TW" dirty="0"/>
              <a:t>任務管理器協助自動計算假日與轉帳等</a:t>
            </a:r>
            <a:r>
              <a:rPr lang="en-US" altLang="zh-TW" dirty="0"/>
              <a:t>(</a:t>
            </a:r>
            <a:r>
              <a:rPr lang="zh-TW" altLang="zh-TW" dirty="0"/>
              <a:t>使用者指定時間</a:t>
            </a:r>
            <a:r>
              <a:rPr lang="en-US" altLang="zh-TW" dirty="0"/>
              <a:t>)</a:t>
            </a:r>
            <a:r>
              <a:rPr lang="zh-TW" altLang="zh-TW" dirty="0"/>
              <a:t>的任務處理。</a:t>
            </a:r>
          </a:p>
          <a:p>
            <a:pPr marL="457200" indent="-457200">
              <a:buFont typeface="+mj-lt"/>
              <a:buAutoNum type="arabicParenR"/>
              <a:defRPr/>
            </a:pPr>
            <a:r>
              <a:rPr lang="zh-TW" altLang="zh-TW" dirty="0"/>
              <a:t>自動核對檢查</a:t>
            </a:r>
            <a:r>
              <a:rPr lang="zh-HK" altLang="zh-TW" dirty="0"/>
              <a:t>國際銀行帳戶號碼</a:t>
            </a:r>
            <a:r>
              <a:rPr lang="en-US" altLang="zh-TW" dirty="0"/>
              <a:t>IBAN(The International Bank Account Number)</a:t>
            </a:r>
            <a:r>
              <a:rPr lang="zh-TW" altLang="zh-TW" dirty="0"/>
              <a:t>與</a:t>
            </a:r>
            <a:r>
              <a:rPr lang="zh-HK" altLang="zh-TW" dirty="0"/>
              <a:t>銀行國際代碼</a:t>
            </a:r>
            <a:r>
              <a:rPr lang="en-US" altLang="zh-TW" dirty="0"/>
              <a:t>SWIFT(Society for Worldwide Interbank </a:t>
            </a:r>
            <a:r>
              <a:rPr lang="en-US" altLang="zh-TW" dirty="0" smtClean="0"/>
              <a:t>Financial Telecommunication</a:t>
            </a:r>
            <a:r>
              <a:rPr lang="en-US" altLang="zh-TW" dirty="0"/>
              <a:t>)</a:t>
            </a:r>
            <a:r>
              <a:rPr lang="zh-TW" altLang="zh-TW" dirty="0"/>
              <a:t>。</a:t>
            </a:r>
          </a:p>
          <a:p>
            <a:pPr marL="457200" indent="-457200">
              <a:buFont typeface="+mj-lt"/>
              <a:buAutoNum type="arabicParenR"/>
              <a:defRPr/>
            </a:pPr>
            <a:r>
              <a:rPr lang="zh-TW" altLang="zh-TW" dirty="0"/>
              <a:t>有貨幣轉換匯率等功能。</a:t>
            </a:r>
          </a:p>
          <a:p>
            <a:pPr>
              <a:defRPr/>
            </a:pPr>
            <a:endParaRPr lang="zh-TW" altLang="en-US" dirty="0"/>
          </a:p>
        </p:txBody>
      </p:sp>
      <p:sp>
        <p:nvSpPr>
          <p:cNvPr id="2150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內容版面配置區 2"/>
          <p:cNvSpPr>
            <a:spLocks noGrp="1"/>
          </p:cNvSpPr>
          <p:nvPr>
            <p:ph idx="1"/>
          </p:nvPr>
        </p:nvSpPr>
        <p:spPr>
          <a:xfrm>
            <a:off x="299156" y="1139120"/>
            <a:ext cx="8229600" cy="5064125"/>
          </a:xfrm>
        </p:spPr>
        <p:txBody>
          <a:bodyPr/>
          <a:lstStyle/>
          <a:p>
            <a:pPr marL="0" lvl="1" indent="0">
              <a:buFontTx/>
              <a:buNone/>
            </a:pPr>
            <a:r>
              <a:rPr lang="en-US" altLang="zh-TW" sz="2800" dirty="0" smtClean="0"/>
              <a:t>5.</a:t>
            </a:r>
            <a:r>
              <a:rPr lang="zh-HK" altLang="zh-TW" sz="2800" dirty="0" smtClean="0"/>
              <a:t>國際知名</a:t>
            </a:r>
            <a:r>
              <a:rPr lang="en-US" altLang="zh-TW" sz="2800" dirty="0" smtClean="0"/>
              <a:t>Fintech</a:t>
            </a:r>
            <a:r>
              <a:rPr lang="zh-HK" altLang="zh-TW" sz="2800" dirty="0" smtClean="0"/>
              <a:t>實驗室與</a:t>
            </a:r>
            <a:r>
              <a:rPr lang="zh-TW" altLang="zh-TW" sz="2800" dirty="0" smtClean="0"/>
              <a:t>教育訓練</a:t>
            </a:r>
            <a:r>
              <a:rPr lang="zh-HK" altLang="zh-TW" sz="2800" dirty="0" smtClean="0"/>
              <a:t>課程</a:t>
            </a:r>
            <a:endParaRPr lang="en-US" altLang="zh-TW" sz="2800" dirty="0" smtClean="0"/>
          </a:p>
          <a:p>
            <a:pPr marL="0" indent="0">
              <a:buFontTx/>
              <a:buNone/>
            </a:pPr>
            <a:r>
              <a:rPr lang="en-US" altLang="zh-TW" dirty="0" smtClean="0"/>
              <a:t>6.Python</a:t>
            </a:r>
            <a:r>
              <a:rPr lang="zh-TW" altLang="zh-TW" dirty="0" smtClean="0"/>
              <a:t>薪</a:t>
            </a:r>
            <a:r>
              <a:rPr lang="zh-HK" altLang="zh-TW" dirty="0" smtClean="0"/>
              <a:t>水最高</a:t>
            </a:r>
            <a:endParaRPr lang="en-US" altLang="zh-HK" dirty="0" smtClean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1" y="2075745"/>
            <a:ext cx="5518150" cy="35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文字方塊 3"/>
          <p:cNvSpPr txBox="1">
            <a:spLocks noChangeArrowheads="1"/>
          </p:cNvSpPr>
          <p:nvPr/>
        </p:nvSpPr>
        <p:spPr bwMode="auto">
          <a:xfrm>
            <a:off x="321381" y="2239258"/>
            <a:ext cx="40322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r>
              <a:rPr lang="zh-TW" altLang="en-US" dirty="0"/>
              <a:t>　　</a:t>
            </a:r>
            <a:r>
              <a:rPr lang="zh-TW" altLang="zh-TW" dirty="0">
                <a:ea typeface="標楷體" panose="03000509000000000000" pitchFamily="65" charset="-120"/>
              </a:rPr>
              <a:t>程式設計師的薪水與經</a:t>
            </a:r>
            <a:r>
              <a:rPr lang="zh-HK" altLang="zh-TW" dirty="0">
                <a:ea typeface="標楷體" panose="03000509000000000000" pitchFamily="65" charset="-120"/>
              </a:rPr>
              <a:t>歷</a:t>
            </a:r>
            <a:r>
              <a:rPr lang="zh-TW" altLang="zh-TW" dirty="0">
                <a:ea typeface="標楷體" panose="03000509000000000000" pitchFamily="65" charset="-120"/>
              </a:rPr>
              <a:t>、教育程度、產業</a:t>
            </a:r>
            <a:r>
              <a:rPr lang="zh-HK" altLang="zh-TW" dirty="0">
                <a:ea typeface="標楷體" panose="03000509000000000000" pitchFamily="65" charset="-120"/>
              </a:rPr>
              <a:t>特性</a:t>
            </a:r>
            <a:r>
              <a:rPr lang="zh-TW" altLang="zh-TW" dirty="0">
                <a:ea typeface="標楷體" panose="03000509000000000000" pitchFamily="65" charset="-120"/>
              </a:rPr>
              <a:t>等因素有關。資料分析師</a:t>
            </a:r>
            <a:r>
              <a:rPr lang="en-US" altLang="zh-TW" dirty="0">
                <a:ea typeface="標楷體" panose="03000509000000000000" pitchFamily="65" charset="-120"/>
              </a:rPr>
              <a:t>(data scientists)</a:t>
            </a:r>
            <a:r>
              <a:rPr lang="zh-TW" altLang="zh-TW" dirty="0">
                <a:ea typeface="標楷體" panose="03000509000000000000" pitchFamily="65" charset="-120"/>
              </a:rPr>
              <a:t>須具備</a:t>
            </a:r>
            <a:r>
              <a:rPr lang="en-US" altLang="zh-TW" dirty="0" err="1">
                <a:ea typeface="標楷體" panose="03000509000000000000" pitchFamily="65" charset="-120"/>
              </a:rPr>
              <a:t>R+Python+SQL</a:t>
            </a:r>
            <a:r>
              <a:rPr lang="zh-TW" altLang="zh-TW" dirty="0">
                <a:ea typeface="標楷體" panose="03000509000000000000" pitchFamily="65" charset="-120"/>
              </a:rPr>
              <a:t>三項以上的技能。</a:t>
            </a:r>
            <a:r>
              <a:rPr lang="zh-HK" altLang="zh-TW" dirty="0">
                <a:ea typeface="標楷體" panose="03000509000000000000" pitchFamily="65" charset="-120"/>
              </a:rPr>
              <a:t>其中，</a:t>
            </a:r>
            <a:r>
              <a:rPr lang="en-US" altLang="zh-TW" dirty="0">
                <a:ea typeface="標楷體" panose="03000509000000000000" pitchFamily="65" charset="-120"/>
              </a:rPr>
              <a:t>SQL </a:t>
            </a:r>
            <a:r>
              <a:rPr lang="zh-HK" altLang="zh-TW" dirty="0">
                <a:ea typeface="標楷體" panose="03000509000000000000" pitchFamily="65" charset="-120"/>
              </a:rPr>
              <a:t>是指資料庫管理系統</a:t>
            </a:r>
            <a:r>
              <a:rPr lang="en-US" altLang="zh-TW" dirty="0">
                <a:ea typeface="標楷體" panose="03000509000000000000" pitchFamily="65" charset="-120"/>
              </a:rPr>
              <a:t>(Database Management Systems, DBMS)</a:t>
            </a:r>
            <a:r>
              <a:rPr lang="zh-HK" altLang="zh-TW" dirty="0">
                <a:ea typeface="標楷體" panose="03000509000000000000" pitchFamily="65" charset="-120"/>
              </a:rPr>
              <a:t>管理與操作技術。</a:t>
            </a:r>
            <a:endParaRPr lang="en-US" altLang="zh-HK" dirty="0">
              <a:ea typeface="標楷體" panose="03000509000000000000" pitchFamily="65" charset="-120"/>
            </a:endParaRPr>
          </a:p>
        </p:txBody>
      </p:sp>
      <p:sp>
        <p:nvSpPr>
          <p:cNvPr id="22533" name="文字方塊 1"/>
          <p:cNvSpPr txBox="1">
            <a:spLocks noChangeArrowheads="1"/>
          </p:cNvSpPr>
          <p:nvPr/>
        </p:nvSpPr>
        <p:spPr bwMode="auto">
          <a:xfrm>
            <a:off x="4353631" y="5698569"/>
            <a:ext cx="5017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zh-TW" dirty="0"/>
              <a:t>圖</a:t>
            </a:r>
            <a:r>
              <a:rPr lang="en-US" altLang="zh-TW" dirty="0"/>
              <a:t> 1 - 5 R, </a:t>
            </a:r>
            <a:r>
              <a:rPr lang="en-US" altLang="zh-TW" dirty="0" err="1"/>
              <a:t>Pthon</a:t>
            </a:r>
            <a:r>
              <a:rPr lang="en-US" altLang="zh-TW" dirty="0"/>
              <a:t>, SQL</a:t>
            </a:r>
            <a:r>
              <a:rPr lang="zh-HK" altLang="zh-TW" dirty="0"/>
              <a:t>技能交集</a:t>
            </a:r>
            <a:endParaRPr lang="zh-TW" altLang="en-US" dirty="0"/>
          </a:p>
        </p:txBody>
      </p:sp>
      <p:sp>
        <p:nvSpPr>
          <p:cNvPr id="22534" name="標題 1"/>
          <p:cNvSpPr>
            <a:spLocks noGrp="1"/>
          </p:cNvSpPr>
          <p:nvPr>
            <p:ph type="title"/>
          </p:nvPr>
        </p:nvSpPr>
        <p:spPr>
          <a:xfrm>
            <a:off x="467431" y="297082"/>
            <a:ext cx="7772400" cy="685800"/>
          </a:xfrm>
        </p:spPr>
        <p:txBody>
          <a:bodyPr/>
          <a:lstStyle/>
          <a:p>
            <a:r>
              <a:rPr lang="zh-HK" altLang="zh-TW" dirty="0" smtClean="0"/>
              <a:t>應用</a:t>
            </a:r>
            <a:r>
              <a:rPr lang="en-US" altLang="zh-TW" dirty="0" smtClean="0"/>
              <a:t>Python</a:t>
            </a:r>
            <a:r>
              <a:rPr lang="zh-HK" altLang="zh-TW" dirty="0" smtClean="0"/>
              <a:t>實踐</a:t>
            </a:r>
            <a:r>
              <a:rPr lang="en-US" altLang="zh-TW" dirty="0" smtClean="0"/>
              <a:t>Fintech</a:t>
            </a:r>
            <a:r>
              <a:rPr lang="zh-HK" altLang="zh-TW" dirty="0" smtClean="0"/>
              <a:t>平台的原因</a:t>
            </a:r>
            <a:endParaRPr lang="zh-TW" altLang="en-US" dirty="0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graphicFrame>
        <p:nvGraphicFramePr>
          <p:cNvPr id="2355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943391"/>
              </p:ext>
            </p:extLst>
          </p:nvPr>
        </p:nvGraphicFramePr>
        <p:xfrm>
          <a:off x="1025525" y="1603374"/>
          <a:ext cx="6840538" cy="457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r:id="rId3" imgW="3626247" imgH="3023319" progId="Visio.Drawing.11">
                  <p:embed/>
                </p:oleObj>
              </mc:Choice>
              <mc:Fallback>
                <p:oleObj r:id="rId3" imgW="3626247" imgH="3023319" progId="Visio.Drawing.11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1603374"/>
                        <a:ext cx="6840538" cy="457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文字方塊 5"/>
          <p:cNvSpPr txBox="1">
            <a:spLocks noChangeArrowheads="1"/>
          </p:cNvSpPr>
          <p:nvPr/>
        </p:nvSpPr>
        <p:spPr bwMode="auto">
          <a:xfrm>
            <a:off x="1493838" y="1142999"/>
            <a:ext cx="615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HK" altLang="zh-TW" dirty="0"/>
              <a:t>將資料分析師所具備的技能分成</a:t>
            </a:r>
            <a:r>
              <a:rPr lang="en-US" altLang="zh-TW" dirty="0"/>
              <a:t>8</a:t>
            </a:r>
            <a:r>
              <a:rPr lang="zh-HK" altLang="zh-TW" dirty="0"/>
              <a:t>類如下</a:t>
            </a:r>
            <a:r>
              <a:rPr lang="zh-TW" altLang="zh-TW" dirty="0"/>
              <a:t>圖</a:t>
            </a:r>
            <a:endParaRPr lang="zh-TW" altLang="en-US" dirty="0"/>
          </a:p>
        </p:txBody>
      </p:sp>
      <p:sp>
        <p:nvSpPr>
          <p:cNvPr id="2355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85497"/>
            <a:ext cx="8229600" cy="5064125"/>
          </a:xfrm>
        </p:spPr>
        <p:txBody>
          <a:bodyPr>
            <a:normAutofit lnSpcReduction="10000"/>
          </a:bodyPr>
          <a:lstStyle/>
          <a:p>
            <a:pPr marL="0" indent="0" algn="just">
              <a:buFontTx/>
              <a:buNone/>
              <a:defRPr/>
            </a:pPr>
            <a:r>
              <a:rPr lang="zh-HK" altLang="zh-TW" dirty="0"/>
              <a:t>每一種類別的平均薪資除與學歷、經驗、職級有關以外，其他的因素有</a:t>
            </a:r>
            <a:r>
              <a:rPr lang="en-US" altLang="zh-TW" dirty="0" smtClean="0"/>
              <a:t>: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US" altLang="zh-TW" dirty="0"/>
              <a:t>Python </a:t>
            </a:r>
            <a:r>
              <a:rPr lang="zh-TW" altLang="en-US" dirty="0"/>
              <a:t>在企業商用系統應用範圍很廣泛，包含 </a:t>
            </a:r>
            <a:r>
              <a:rPr lang="en-US" altLang="zh-TW" dirty="0"/>
              <a:t>Web </a:t>
            </a:r>
            <a:r>
              <a:rPr lang="zh-TW" altLang="en-US" dirty="0"/>
              <a:t>平台開發、資料分析、</a:t>
            </a:r>
            <a:r>
              <a:rPr lang="zh-TW" altLang="en-US" dirty="0" smtClean="0"/>
              <a:t>機器學習</a:t>
            </a:r>
            <a:r>
              <a:rPr lang="zh-TW" altLang="en-US" dirty="0"/>
              <a:t>、物聯網等。擁有很大量的資料科學函數庫。因此，具備 </a:t>
            </a:r>
            <a:r>
              <a:rPr lang="en-US" altLang="zh-TW" dirty="0"/>
              <a:t>Python </a:t>
            </a:r>
            <a:r>
              <a:rPr lang="zh-TW" altLang="en-US" dirty="0" smtClean="0"/>
              <a:t>技術的</a:t>
            </a:r>
            <a:r>
              <a:rPr lang="zh-TW" altLang="en-US" dirty="0"/>
              <a:t>薪資最高。</a:t>
            </a:r>
            <a:endParaRPr lang="en-US" altLang="zh-TW" dirty="0" smtClean="0"/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US" altLang="zh-TW" dirty="0" smtClean="0"/>
              <a:t>R </a:t>
            </a:r>
            <a:r>
              <a:rPr lang="zh-TW" altLang="zh-TW" dirty="0"/>
              <a:t>市場比較專注在統計分析，應用範圍相對小，薪資較低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US" altLang="zh-TW" dirty="0"/>
              <a:t>SQL </a:t>
            </a:r>
            <a:r>
              <a:rPr lang="zh-TW" altLang="en-US" dirty="0"/>
              <a:t>是很常用的資料庫管理系統操作技能，幾乎任何商用系統都會需要用到</a:t>
            </a:r>
            <a:r>
              <a:rPr lang="zh-TW" altLang="en-US" dirty="0" smtClean="0"/>
              <a:t>資料庫</a:t>
            </a:r>
            <a:r>
              <a:rPr lang="zh-TW" altLang="en-US" dirty="0"/>
              <a:t>。開發者使用 </a:t>
            </a:r>
            <a:r>
              <a:rPr lang="en-US" altLang="zh-TW" dirty="0"/>
              <a:t>SQL </a:t>
            </a:r>
            <a:r>
              <a:rPr lang="zh-TW" altLang="en-US" dirty="0"/>
              <a:t>操控資料庫進行運算，具有此技能的人才很普遍，</a:t>
            </a:r>
            <a:r>
              <a:rPr lang="zh-TW" altLang="en-US" dirty="0" smtClean="0"/>
              <a:t>因此</a:t>
            </a:r>
            <a:r>
              <a:rPr lang="zh-TW" altLang="en-US" dirty="0"/>
              <a:t>薪資最低。</a:t>
            </a:r>
            <a:endParaRPr lang="zh-TW" altLang="zh-TW" dirty="0"/>
          </a:p>
          <a:p>
            <a:pPr>
              <a:defRPr/>
            </a:pPr>
            <a:endParaRPr lang="zh-TW" altLang="en-US" dirty="0"/>
          </a:p>
        </p:txBody>
      </p:sp>
      <p:sp>
        <p:nvSpPr>
          <p:cNvPr id="2457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663358"/>
              </p:ext>
            </p:extLst>
          </p:nvPr>
        </p:nvGraphicFramePr>
        <p:xfrm>
          <a:off x="287336" y="1232606"/>
          <a:ext cx="8569325" cy="439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name="工作表" r:id="rId3" imgW="5496076" imgH="1714334" progId="Excel.Sheet.12">
                  <p:embed/>
                </p:oleObj>
              </mc:Choice>
              <mc:Fallback>
                <p:oleObj name="工作表" r:id="rId3" imgW="5496076" imgH="1714334" progId="Excel.Sheet.12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6" y="1232606"/>
                        <a:ext cx="8569325" cy="439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文字方塊 1"/>
          <p:cNvSpPr txBox="1">
            <a:spLocks noChangeArrowheads="1"/>
          </p:cNvSpPr>
          <p:nvPr/>
        </p:nvSpPr>
        <p:spPr bwMode="auto">
          <a:xfrm>
            <a:off x="2410089" y="5625219"/>
            <a:ext cx="43238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 err="1"/>
              <a:t>Pyhton</a:t>
            </a:r>
            <a:r>
              <a:rPr lang="en-US" altLang="zh-TW" dirty="0"/>
              <a:t>, R, SQL</a:t>
            </a:r>
            <a:r>
              <a:rPr lang="zh-HK" altLang="zh-TW" dirty="0"/>
              <a:t>薪資與職缺統計</a:t>
            </a:r>
            <a:endParaRPr lang="zh-TW" altLang="zh-TW" dirty="0"/>
          </a:p>
        </p:txBody>
      </p:sp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436" y="955594"/>
            <a:ext cx="8229600" cy="5064125"/>
          </a:xfrm>
        </p:spPr>
        <p:txBody>
          <a:bodyPr/>
          <a:lstStyle/>
          <a:p>
            <a:pPr marL="0" indent="0" algn="just">
              <a:buFontTx/>
              <a:buNone/>
              <a:defRPr/>
            </a:pPr>
            <a:r>
              <a:rPr lang="en-US" altLang="zh-TW" dirty="0" smtClean="0"/>
              <a:t>Python</a:t>
            </a:r>
            <a:r>
              <a:rPr lang="zh-HK" altLang="zh-TW" dirty="0"/>
              <a:t>五個等級的薪資均遠高於</a:t>
            </a:r>
            <a:r>
              <a:rPr lang="en-US" altLang="zh-TW" dirty="0"/>
              <a:t>R</a:t>
            </a:r>
            <a:r>
              <a:rPr lang="zh-HK" altLang="zh-TW" dirty="0"/>
              <a:t>與</a:t>
            </a:r>
            <a:r>
              <a:rPr lang="en-US" altLang="zh-TW" dirty="0"/>
              <a:t>SQL</a:t>
            </a:r>
            <a:r>
              <a:rPr lang="zh-HK" altLang="zh-TW" dirty="0"/>
              <a:t>，平均薪資是</a:t>
            </a:r>
            <a:r>
              <a:rPr lang="en-US" altLang="zh-TW" dirty="0"/>
              <a:t>$110,000</a:t>
            </a:r>
            <a:r>
              <a:rPr lang="zh-HK" altLang="zh-TW" dirty="0" smtClean="0"/>
              <a:t>。</a:t>
            </a:r>
            <a:r>
              <a:rPr lang="en-US" altLang="zh-TW" dirty="0" smtClean="0"/>
              <a:t>R</a:t>
            </a:r>
            <a:r>
              <a:rPr lang="zh-HK" altLang="zh-TW" dirty="0"/>
              <a:t>在五等級落差最大，第五級薪資遠低於兩者，五個等級最低是</a:t>
            </a:r>
            <a:r>
              <a:rPr lang="en-US" altLang="zh-TW" dirty="0"/>
              <a:t>R</a:t>
            </a:r>
            <a:r>
              <a:rPr lang="zh-HK" altLang="zh-TW" dirty="0"/>
              <a:t>，平均薪資</a:t>
            </a:r>
            <a:r>
              <a:rPr lang="en-US" altLang="zh-TW" dirty="0"/>
              <a:t>$</a:t>
            </a:r>
            <a:r>
              <a:rPr lang="en-US" altLang="zh-TW" dirty="0" smtClean="0"/>
              <a:t>83,000</a:t>
            </a:r>
            <a:r>
              <a:rPr lang="zh-HK" altLang="zh-TW" dirty="0" smtClean="0"/>
              <a:t>。</a:t>
            </a:r>
            <a:endParaRPr lang="zh-TW" altLang="zh-TW" dirty="0"/>
          </a:p>
          <a:p>
            <a:pPr>
              <a:defRPr/>
            </a:pPr>
            <a:endParaRPr lang="zh-TW" altLang="en-US" dirty="0"/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2203672401"/>
              </p:ext>
            </p:extLst>
          </p:nvPr>
        </p:nvGraphicFramePr>
        <p:xfrm>
          <a:off x="685800" y="2245712"/>
          <a:ext cx="7848872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628" name="文字方塊 1"/>
          <p:cNvSpPr txBox="1">
            <a:spLocks noChangeArrowheads="1"/>
          </p:cNvSpPr>
          <p:nvPr/>
        </p:nvSpPr>
        <p:spPr bwMode="auto">
          <a:xfrm>
            <a:off x="3065816" y="5788887"/>
            <a:ext cx="33011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 err="1"/>
              <a:t>Python,R,SQL</a:t>
            </a:r>
            <a:r>
              <a:rPr lang="en-US" altLang="zh-TW" dirty="0"/>
              <a:t> </a:t>
            </a:r>
            <a:r>
              <a:rPr lang="zh-TW" altLang="zh-TW" dirty="0"/>
              <a:t>年薪統計</a:t>
            </a:r>
            <a:endParaRPr lang="zh-TW" altLang="en-US" dirty="0"/>
          </a:p>
        </p:txBody>
      </p:sp>
      <p:sp>
        <p:nvSpPr>
          <p:cNvPr id="2662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55131"/>
            <a:ext cx="8229600" cy="5064125"/>
          </a:xfrm>
        </p:spPr>
        <p:txBody>
          <a:bodyPr/>
          <a:lstStyle/>
          <a:p>
            <a:pPr marL="0" indent="0" algn="just">
              <a:buFontTx/>
              <a:buNone/>
              <a:defRPr/>
            </a:pPr>
            <a:r>
              <a:rPr lang="zh-HK" altLang="zh-TW" dirty="0" smtClean="0"/>
              <a:t>就業</a:t>
            </a:r>
            <a:r>
              <a:rPr lang="zh-HK" altLang="zh-TW" dirty="0"/>
              <a:t>市場職缺調查的結果，可以發現</a:t>
            </a:r>
            <a:r>
              <a:rPr lang="en-US" altLang="zh-TW" dirty="0"/>
              <a:t>SQL</a:t>
            </a:r>
            <a:r>
              <a:rPr lang="zh-HK" altLang="zh-TW" dirty="0"/>
              <a:t>因應用最廣所以職缺最多，平均職缺數量</a:t>
            </a:r>
            <a:r>
              <a:rPr lang="en-US" altLang="zh-TW" dirty="0"/>
              <a:t>3,109</a:t>
            </a:r>
            <a:r>
              <a:rPr lang="zh-HK" altLang="zh-TW" dirty="0"/>
              <a:t>，是</a:t>
            </a:r>
            <a:r>
              <a:rPr lang="en-US" altLang="zh-TW" dirty="0"/>
              <a:t>R</a:t>
            </a:r>
            <a:r>
              <a:rPr lang="zh-HK" altLang="zh-TW" dirty="0"/>
              <a:t>的</a:t>
            </a:r>
            <a:r>
              <a:rPr lang="en-US" altLang="zh-TW" dirty="0"/>
              <a:t>3.54</a:t>
            </a:r>
            <a:r>
              <a:rPr lang="zh-HK" altLang="zh-TW" dirty="0"/>
              <a:t>倍</a:t>
            </a:r>
            <a:r>
              <a:rPr lang="en-US" altLang="zh-TW" dirty="0"/>
              <a:t>(3109/878)</a:t>
            </a:r>
            <a:r>
              <a:rPr lang="zh-HK" altLang="zh-TW" dirty="0"/>
              <a:t>。其次是</a:t>
            </a:r>
            <a:r>
              <a:rPr lang="en-US" altLang="zh-TW" dirty="0"/>
              <a:t>Python</a:t>
            </a:r>
            <a:r>
              <a:rPr lang="zh-HK" altLang="zh-TW" dirty="0"/>
              <a:t>，平均職缺數量</a:t>
            </a:r>
            <a:r>
              <a:rPr lang="en-US" altLang="zh-TW" dirty="0"/>
              <a:t>2,356</a:t>
            </a:r>
            <a:r>
              <a:rPr lang="zh-HK" altLang="zh-TW" dirty="0"/>
              <a:t>，是</a:t>
            </a:r>
            <a:r>
              <a:rPr lang="en-US" altLang="zh-TW" dirty="0"/>
              <a:t>R</a:t>
            </a:r>
            <a:r>
              <a:rPr lang="zh-HK" altLang="zh-TW" dirty="0"/>
              <a:t>的</a:t>
            </a:r>
            <a:r>
              <a:rPr lang="en-US" altLang="zh-TW" dirty="0"/>
              <a:t>2.68</a:t>
            </a:r>
            <a:r>
              <a:rPr lang="zh-HK" altLang="zh-TW" dirty="0"/>
              <a:t>倍；就業市場職缺調最少的是</a:t>
            </a:r>
            <a:r>
              <a:rPr lang="en-US" altLang="zh-TW" dirty="0"/>
              <a:t>R</a:t>
            </a:r>
            <a:r>
              <a:rPr lang="zh-HK" altLang="zh-TW" dirty="0"/>
              <a:t>，平均職缺數量是</a:t>
            </a:r>
            <a:r>
              <a:rPr lang="en-US" altLang="zh-TW" dirty="0" smtClean="0"/>
              <a:t>878</a:t>
            </a:r>
            <a:r>
              <a:rPr lang="zh-HK" altLang="zh-TW" dirty="0" smtClean="0"/>
              <a:t>。</a:t>
            </a:r>
            <a:endParaRPr lang="zh-TW" altLang="zh-TW" dirty="0"/>
          </a:p>
          <a:p>
            <a:pPr>
              <a:defRPr/>
            </a:pPr>
            <a:endParaRPr lang="zh-TW" altLang="en-US" b="1" dirty="0"/>
          </a:p>
        </p:txBody>
      </p:sp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3169068372"/>
              </p:ext>
            </p:extLst>
          </p:nvPr>
        </p:nvGraphicFramePr>
        <p:xfrm>
          <a:off x="953598" y="2991556"/>
          <a:ext cx="7253424" cy="3323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652" name="文字方塊 1"/>
          <p:cNvSpPr txBox="1">
            <a:spLocks noChangeArrowheads="1"/>
          </p:cNvSpPr>
          <p:nvPr/>
        </p:nvSpPr>
        <p:spPr bwMode="auto">
          <a:xfrm>
            <a:off x="2923293" y="6314954"/>
            <a:ext cx="32974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 err="1"/>
              <a:t>Python,R,SQL</a:t>
            </a:r>
            <a:r>
              <a:rPr lang="en-US" altLang="zh-TW" dirty="0"/>
              <a:t> </a:t>
            </a:r>
            <a:r>
              <a:rPr lang="zh-TW" altLang="zh-TW" dirty="0"/>
              <a:t>職缺統計</a:t>
            </a:r>
            <a:endParaRPr lang="zh-TW" altLang="en-US" dirty="0"/>
          </a:p>
        </p:txBody>
      </p:sp>
      <p:sp>
        <p:nvSpPr>
          <p:cNvPr id="2765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zh-TW" smtClean="0"/>
              <a:t>應用</a:t>
            </a:r>
            <a:r>
              <a:rPr lang="en-US" altLang="zh-TW" smtClean="0"/>
              <a:t>Python</a:t>
            </a:r>
            <a:r>
              <a:rPr lang="zh-HK" altLang="zh-TW" smtClean="0"/>
              <a:t>實踐</a:t>
            </a:r>
            <a:r>
              <a:rPr lang="en-US" altLang="zh-TW" smtClean="0"/>
              <a:t>Fintech</a:t>
            </a:r>
            <a:r>
              <a:rPr lang="zh-HK" altLang="zh-TW" smtClean="0"/>
              <a:t>平台的原因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>
              <a:defRPr/>
            </a:pPr>
            <a:r>
              <a:rPr lang="en-US" altLang="zh-TW" dirty="0">
                <a:latin typeface="+mj-lt"/>
                <a:ea typeface="+mj-ea"/>
                <a:cs typeface="+mj-cs"/>
              </a:rPr>
              <a:t>Python</a:t>
            </a:r>
            <a:r>
              <a:rPr lang="zh-TW" altLang="zh-TW" dirty="0">
                <a:latin typeface="+mj-lt"/>
                <a:ea typeface="+mj-ea"/>
                <a:cs typeface="+mj-cs"/>
              </a:rPr>
              <a:t>金融大數據</a:t>
            </a:r>
            <a:r>
              <a:rPr lang="zh-HK" altLang="zh-TW" dirty="0">
                <a:latin typeface="+mj-lt"/>
                <a:ea typeface="+mj-ea"/>
                <a:cs typeface="+mj-cs"/>
              </a:rPr>
              <a:t>三部曲</a:t>
            </a:r>
            <a:endParaRPr lang="zh-TW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8312" y="1142999"/>
            <a:ext cx="8207375" cy="5016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zh-HK" altLang="zh-TW" sz="2000" dirty="0">
                <a:solidFill>
                  <a:schemeClr val="tx2"/>
                </a:solidFill>
                <a:ea typeface="標楷體" panose="03000509000000000000" pitchFamily="65" charset="-120"/>
              </a:rPr>
              <a:t>首部曲</a:t>
            </a:r>
            <a:r>
              <a:rPr lang="en-US" altLang="zh-TW" sz="2000" dirty="0" smtClean="0">
                <a:solidFill>
                  <a:schemeClr val="tx2"/>
                </a:solidFill>
                <a:ea typeface="標楷體" panose="03000509000000000000" pitchFamily="65" charset="-120"/>
              </a:rPr>
              <a:t>-Python</a:t>
            </a:r>
            <a:r>
              <a:rPr lang="zh-HK" altLang="zh-TW" sz="2000" dirty="0">
                <a:solidFill>
                  <a:schemeClr val="tx2"/>
                </a:solidFill>
                <a:ea typeface="標楷體" panose="03000509000000000000" pitchFamily="65" charset="-120"/>
              </a:rPr>
              <a:t>程式設計</a:t>
            </a:r>
            <a:endParaRPr lang="zh-TW" altLang="zh-TW" sz="2000" dirty="0">
              <a:solidFill>
                <a:schemeClr val="tx2"/>
              </a:solidFill>
              <a:ea typeface="標楷體" panose="03000509000000000000" pitchFamily="65" charset="-120"/>
            </a:endParaRPr>
          </a:p>
          <a:p>
            <a:pPr indent="457200" algn="just">
              <a:defRPr/>
            </a:pPr>
            <a:r>
              <a:rPr lang="zh-TW" altLang="en-US" sz="2000" dirty="0" smtClean="0">
                <a:ea typeface="標楷體" panose="03000509000000000000" pitchFamily="65" charset="-120"/>
              </a:rPr>
              <a:t>在</a:t>
            </a:r>
            <a:r>
              <a:rPr lang="zh-TW" altLang="en-US" sz="2000" dirty="0">
                <a:ea typeface="標楷體" panose="03000509000000000000" pitchFamily="65" charset="-120"/>
              </a:rPr>
              <a:t>美國應用 </a:t>
            </a:r>
            <a:r>
              <a:rPr lang="en-US" altLang="zh-TW" sz="2000" dirty="0">
                <a:ea typeface="標楷體" panose="03000509000000000000" pitchFamily="65" charset="-120"/>
              </a:rPr>
              <a:t>Python </a:t>
            </a:r>
            <a:r>
              <a:rPr lang="zh-TW" altLang="en-US" sz="2000" dirty="0">
                <a:ea typeface="標楷體" panose="03000509000000000000" pitchFamily="65" charset="-120"/>
              </a:rPr>
              <a:t>來做金融大數據是主流。對於沒有學過程式設計的新兵來說， </a:t>
            </a:r>
            <a:r>
              <a:rPr lang="en-US" altLang="zh-TW" sz="2000" dirty="0">
                <a:ea typeface="標楷體" panose="03000509000000000000" pitchFamily="65" charset="-120"/>
              </a:rPr>
              <a:t>Python </a:t>
            </a:r>
            <a:r>
              <a:rPr lang="zh-TW" altLang="en-US" sz="2000" dirty="0">
                <a:ea typeface="標楷體" panose="03000509000000000000" pitchFamily="65" charset="-120"/>
              </a:rPr>
              <a:t>基礎程式設計觀念介紹是必要的，配合實務案例實作小系統包含貨幣</a:t>
            </a:r>
            <a:r>
              <a:rPr lang="zh-TW" altLang="en-US" sz="2000" dirty="0" smtClean="0">
                <a:ea typeface="標楷體" panose="03000509000000000000" pitchFamily="65" charset="-120"/>
              </a:rPr>
              <a:t>時間價值</a:t>
            </a:r>
            <a:r>
              <a:rPr lang="zh-TW" altLang="en-US" sz="2000" dirty="0">
                <a:ea typeface="標楷體" panose="03000509000000000000" pitchFamily="65" charset="-120"/>
              </a:rPr>
              <a:t>應用如退休金規劃、存款貸款試算等；資本預算評估 </a:t>
            </a:r>
            <a:r>
              <a:rPr lang="en-US" altLang="zh-TW" sz="2000" dirty="0">
                <a:ea typeface="標楷體" panose="03000509000000000000" pitchFamily="65" charset="-120"/>
              </a:rPr>
              <a:t>— </a:t>
            </a:r>
            <a:r>
              <a:rPr lang="zh-TW" altLang="en-US" sz="2000" dirty="0">
                <a:ea typeface="標楷體" panose="03000509000000000000" pitchFamily="65" charset="-120"/>
              </a:rPr>
              <a:t>淨現值、內部</a:t>
            </a:r>
            <a:r>
              <a:rPr lang="zh-TW" altLang="en-US" sz="2000" dirty="0" smtClean="0">
                <a:ea typeface="標楷體" panose="03000509000000000000" pitchFamily="65" charset="-120"/>
              </a:rPr>
              <a:t>報酬率</a:t>
            </a:r>
            <a:r>
              <a:rPr lang="zh-TW" altLang="en-US" sz="2000" dirty="0">
                <a:ea typeface="標楷體" panose="03000509000000000000" pitchFamily="65" charset="-120"/>
              </a:rPr>
              <a:t>；基本面選股、技術指標分析等。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zh-HK" altLang="zh-TW" sz="2000" dirty="0">
                <a:solidFill>
                  <a:schemeClr val="tx2"/>
                </a:solidFill>
                <a:ea typeface="標楷體" panose="03000509000000000000" pitchFamily="65" charset="-120"/>
              </a:rPr>
              <a:t>二部曲</a:t>
            </a:r>
            <a:r>
              <a:rPr lang="en-US" altLang="zh-TW" sz="2000" dirty="0">
                <a:solidFill>
                  <a:schemeClr val="tx2"/>
                </a:solidFill>
                <a:ea typeface="標楷體" panose="03000509000000000000" pitchFamily="65" charset="-120"/>
              </a:rPr>
              <a:t>-Python</a:t>
            </a:r>
            <a:r>
              <a:rPr lang="zh-TW" altLang="en-US" sz="2000" dirty="0">
                <a:solidFill>
                  <a:schemeClr val="tx2"/>
                </a:solidFill>
                <a:ea typeface="標楷體" panose="03000509000000000000" pitchFamily="65" charset="-120"/>
              </a:rPr>
              <a:t>高頻程式交易</a:t>
            </a:r>
            <a:r>
              <a:rPr lang="en-US" altLang="zh-TW" sz="2000" dirty="0">
                <a:solidFill>
                  <a:schemeClr val="tx2"/>
                </a:solidFill>
                <a:ea typeface="標楷體" panose="03000509000000000000" pitchFamily="65" charset="-120"/>
              </a:rPr>
              <a:t>APP</a:t>
            </a:r>
            <a:r>
              <a:rPr lang="zh-TW" altLang="en-US" sz="2000" dirty="0">
                <a:solidFill>
                  <a:schemeClr val="tx2"/>
                </a:solidFill>
                <a:ea typeface="標楷體" panose="03000509000000000000" pitchFamily="65" charset="-120"/>
              </a:rPr>
              <a:t>實作</a:t>
            </a:r>
            <a:endParaRPr lang="en-US" altLang="zh-HK" sz="2000" dirty="0">
              <a:solidFill>
                <a:schemeClr val="tx2"/>
              </a:solidFill>
              <a:ea typeface="標楷體" panose="03000509000000000000" pitchFamily="65" charset="-120"/>
            </a:endParaRPr>
          </a:p>
          <a:p>
            <a:pPr indent="457200" algn="just">
              <a:defRPr/>
            </a:pPr>
            <a:r>
              <a:rPr lang="en-US" altLang="zh-TW" sz="2000" dirty="0">
                <a:ea typeface="標楷體" panose="03000509000000000000" pitchFamily="65" charset="-120"/>
              </a:rPr>
              <a:t> </a:t>
            </a:r>
            <a:r>
              <a:rPr lang="en-US" altLang="zh-TW" sz="2000" dirty="0" smtClean="0">
                <a:ea typeface="標楷體" panose="03000509000000000000" pitchFamily="65" charset="-120"/>
              </a:rPr>
              <a:t>Web </a:t>
            </a:r>
            <a:r>
              <a:rPr lang="zh-TW" altLang="en-US" sz="2000" dirty="0">
                <a:ea typeface="標楷體" panose="03000509000000000000" pitchFamily="65" charset="-120"/>
              </a:rPr>
              <a:t>為架構設計網頁版金融投資與程式交易包含證券自動下單、保單線上試算</a:t>
            </a:r>
            <a:r>
              <a:rPr lang="zh-TW" altLang="en-US" sz="2000" dirty="0" smtClean="0">
                <a:ea typeface="標楷體" panose="03000509000000000000" pitchFamily="65" charset="-120"/>
              </a:rPr>
              <a:t>與下單</a:t>
            </a:r>
            <a:r>
              <a:rPr lang="zh-TW" altLang="en-US" sz="2000" dirty="0">
                <a:ea typeface="標楷體" panose="03000509000000000000" pitchFamily="65" charset="-120"/>
              </a:rPr>
              <a:t>服務、機器人線上理財規劃服務、模擬銀行換匯服務、網路標會等。</a:t>
            </a:r>
            <a:r>
              <a:rPr lang="en-US" altLang="zh-TW" sz="2000" dirty="0" smtClean="0">
                <a:ea typeface="標楷體" panose="03000509000000000000" pitchFamily="65" charset="-120"/>
              </a:rPr>
              <a:t>Web </a:t>
            </a:r>
            <a:r>
              <a:rPr lang="zh-TW" altLang="en-US" sz="2000" dirty="0" smtClean="0">
                <a:ea typeface="標楷體" panose="03000509000000000000" pitchFamily="65" charset="-120"/>
              </a:rPr>
              <a:t>屬於</a:t>
            </a:r>
            <a:r>
              <a:rPr lang="zh-TW" altLang="en-US" sz="2000" dirty="0">
                <a:ea typeface="標楷體" panose="03000509000000000000" pitchFamily="65" charset="-120"/>
              </a:rPr>
              <a:t>鬆散耦合（</a:t>
            </a:r>
            <a:r>
              <a:rPr lang="en-US" altLang="zh-TW" sz="2000" dirty="0">
                <a:ea typeface="標楷體" panose="03000509000000000000" pitchFamily="65" charset="-120"/>
              </a:rPr>
              <a:t>Loosely Coupled</a:t>
            </a:r>
            <a:r>
              <a:rPr lang="zh-TW" altLang="en-US" sz="2000" dirty="0">
                <a:ea typeface="標楷體" panose="03000509000000000000" pitchFamily="65" charset="-120"/>
              </a:rPr>
              <a:t>）的架構，各應用程式結構中所定義的模組之</a:t>
            </a:r>
            <a:r>
              <a:rPr lang="zh-TW" altLang="en-US" sz="2000" dirty="0" smtClean="0">
                <a:ea typeface="標楷體" panose="03000509000000000000" pitchFamily="65" charset="-120"/>
              </a:rPr>
              <a:t>間接口</a:t>
            </a:r>
            <a:r>
              <a:rPr lang="zh-TW" altLang="en-US" sz="2000" dirty="0">
                <a:ea typeface="標楷體" panose="03000509000000000000" pitchFamily="65" charset="-120"/>
              </a:rPr>
              <a:t>互通的關連性是耦合的。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zh-HK" altLang="zh-TW" sz="2000" dirty="0">
                <a:solidFill>
                  <a:schemeClr val="tx2"/>
                </a:solidFill>
                <a:ea typeface="標楷體" panose="03000509000000000000" pitchFamily="65" charset="-120"/>
              </a:rPr>
              <a:t>三部曲</a:t>
            </a:r>
            <a:r>
              <a:rPr lang="en-US" altLang="zh-TW" sz="2000" dirty="0">
                <a:solidFill>
                  <a:schemeClr val="tx2"/>
                </a:solidFill>
                <a:ea typeface="標楷體" panose="03000509000000000000" pitchFamily="65" charset="-120"/>
              </a:rPr>
              <a:t>-</a:t>
            </a:r>
            <a:r>
              <a:rPr lang="zh-HK" altLang="zh-TW" sz="2000" dirty="0">
                <a:solidFill>
                  <a:schemeClr val="tx2"/>
                </a:solidFill>
                <a:ea typeface="標楷體" panose="03000509000000000000" pitchFamily="65" charset="-120"/>
              </a:rPr>
              <a:t>金融大數據</a:t>
            </a:r>
            <a:endParaRPr lang="en-US" altLang="zh-HK" sz="2000" dirty="0">
              <a:solidFill>
                <a:schemeClr val="tx2"/>
              </a:solidFill>
              <a:ea typeface="標楷體" panose="03000509000000000000" pitchFamily="65" charset="-120"/>
            </a:endParaRPr>
          </a:p>
          <a:p>
            <a:pPr indent="457200" algn="just">
              <a:defRPr/>
            </a:pPr>
            <a:r>
              <a:rPr lang="zh-TW" altLang="en-US" sz="2000" dirty="0" smtClean="0">
                <a:ea typeface="標楷體" panose="03000509000000000000" pitchFamily="65" charset="-120"/>
              </a:rPr>
              <a:t>二部曲</a:t>
            </a:r>
            <a:r>
              <a:rPr lang="zh-TW" altLang="en-US" sz="2000" dirty="0">
                <a:ea typeface="標楷體" panose="03000509000000000000" pitchFamily="65" charset="-120"/>
              </a:rPr>
              <a:t>與三部曲不一定會有先後關係，也可以不以 </a:t>
            </a:r>
            <a:r>
              <a:rPr lang="en-US" altLang="zh-TW" sz="2000" dirty="0">
                <a:ea typeface="標楷體" panose="03000509000000000000" pitchFamily="65" charset="-120"/>
              </a:rPr>
              <a:t>Web </a:t>
            </a:r>
            <a:r>
              <a:rPr lang="zh-TW" altLang="en-US" sz="2000" dirty="0">
                <a:ea typeface="標楷體" panose="03000509000000000000" pitchFamily="65" charset="-120"/>
              </a:rPr>
              <a:t>當架構。金融大數據需要一個運算速度快、彈性佳、好用的資料庫管理系統，可以考慮 </a:t>
            </a:r>
            <a:r>
              <a:rPr lang="en-US" altLang="zh-TW" sz="2000" dirty="0" err="1">
                <a:ea typeface="標楷體" panose="03000509000000000000" pitchFamily="65" charset="-120"/>
              </a:rPr>
              <a:t>mongoDB</a:t>
            </a:r>
            <a:r>
              <a:rPr lang="en-US" altLang="zh-TW" sz="2000" dirty="0"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ea typeface="標楷體" panose="03000509000000000000" pitchFamily="65" charset="-120"/>
              </a:rPr>
              <a:t>或其他的 </a:t>
            </a:r>
            <a:r>
              <a:rPr lang="en-US" altLang="zh-TW" sz="2000" dirty="0">
                <a:ea typeface="標楷體" panose="03000509000000000000" pitchFamily="65" charset="-120"/>
              </a:rPr>
              <a:t>open source </a:t>
            </a:r>
            <a:r>
              <a:rPr lang="zh-TW" altLang="en-US" sz="2000" dirty="0">
                <a:ea typeface="標楷體" panose="03000509000000000000" pitchFamily="65" charset="-120"/>
              </a:rPr>
              <a:t>的 </a:t>
            </a:r>
            <a:r>
              <a:rPr lang="en-US" altLang="zh-TW" sz="2000" dirty="0">
                <a:ea typeface="標楷體" panose="03000509000000000000" pitchFamily="65" charset="-120"/>
              </a:rPr>
              <a:t>RDBMS </a:t>
            </a:r>
            <a:r>
              <a:rPr lang="zh-TW" altLang="en-US" sz="2000" dirty="0">
                <a:ea typeface="標楷體" panose="03000509000000000000" pitchFamily="65" charset="-120"/>
              </a:rPr>
              <a:t>如 </a:t>
            </a:r>
            <a:r>
              <a:rPr lang="en-US" altLang="zh-TW" sz="2000" dirty="0">
                <a:ea typeface="標楷體" panose="03000509000000000000" pitchFamily="65" charset="-120"/>
              </a:rPr>
              <a:t>MySQL </a:t>
            </a:r>
            <a:r>
              <a:rPr lang="zh-TW" altLang="en-US" sz="2000" dirty="0">
                <a:ea typeface="標楷體" panose="03000509000000000000" pitchFamily="65" charset="-120"/>
              </a:rPr>
              <a:t>等。</a:t>
            </a:r>
            <a:r>
              <a:rPr lang="en-US" altLang="zh-TW" sz="2000" dirty="0">
                <a:ea typeface="標楷體" panose="03000509000000000000" pitchFamily="65" charset="-120"/>
              </a:rPr>
              <a:t>Python </a:t>
            </a:r>
            <a:r>
              <a:rPr lang="zh-TW" altLang="en-US" sz="2000" dirty="0">
                <a:ea typeface="標楷體" panose="03000509000000000000" pitchFamily="65" charset="-120"/>
              </a:rPr>
              <a:t>有套件可以呼叫 </a:t>
            </a:r>
            <a:r>
              <a:rPr lang="en-US" altLang="zh-TW" sz="2000" dirty="0" err="1">
                <a:ea typeface="標楷體" panose="03000509000000000000" pitchFamily="65" charset="-120"/>
              </a:rPr>
              <a:t>mongoDB</a:t>
            </a:r>
            <a:r>
              <a:rPr lang="en-US" altLang="zh-TW" sz="2000" dirty="0"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ea typeface="標楷體" panose="03000509000000000000" pitchFamily="65" charset="-120"/>
              </a:rPr>
              <a:t>或 </a:t>
            </a:r>
            <a:r>
              <a:rPr lang="en-US" altLang="zh-TW" sz="2000" dirty="0">
                <a:ea typeface="標楷體" panose="03000509000000000000" pitchFamily="65" charset="-120"/>
              </a:rPr>
              <a:t>MySQL </a:t>
            </a:r>
            <a:r>
              <a:rPr lang="zh-TW" altLang="en-US" sz="2000" dirty="0">
                <a:ea typeface="標楷體" panose="03000509000000000000" pitchFamily="65" charset="-120"/>
              </a:rPr>
              <a:t>等 </a:t>
            </a:r>
            <a:r>
              <a:rPr lang="en-US" altLang="zh-TW" sz="2000" dirty="0">
                <a:ea typeface="標楷體" panose="03000509000000000000" pitchFamily="65" charset="-120"/>
              </a:rPr>
              <a:t>DBMS </a:t>
            </a:r>
            <a:r>
              <a:rPr lang="zh-TW" altLang="en-US" sz="2000" dirty="0">
                <a:ea typeface="標楷體" panose="03000509000000000000" pitchFamily="65" charset="-120"/>
              </a:rPr>
              <a:t>對大數據（</a:t>
            </a:r>
            <a:r>
              <a:rPr lang="en-US" altLang="zh-TW" sz="2000" dirty="0">
                <a:ea typeface="標楷體" panose="03000509000000000000" pitchFamily="65" charset="-120"/>
              </a:rPr>
              <a:t>Big Data</a:t>
            </a:r>
            <a:r>
              <a:rPr lang="zh-TW" altLang="en-US" sz="2000" dirty="0">
                <a:ea typeface="標楷體" panose="03000509000000000000" pitchFamily="65" charset="-120"/>
              </a:rPr>
              <a:t>）資料庫進行</a:t>
            </a:r>
            <a:r>
              <a:rPr lang="zh-TW" altLang="en-US" sz="2000" dirty="0" smtClean="0">
                <a:ea typeface="標楷體" panose="03000509000000000000" pitchFamily="65" charset="-120"/>
              </a:rPr>
              <a:t>運算，（見</a:t>
            </a:r>
            <a:r>
              <a:rPr lang="zh-TW" altLang="en-US" sz="2000" dirty="0">
                <a:ea typeface="標楷體" panose="03000509000000000000" pitchFamily="65" charset="-120"/>
              </a:rPr>
              <a:t>圖</a:t>
            </a:r>
            <a:r>
              <a:rPr lang="en-US" altLang="zh-TW" sz="2000" dirty="0">
                <a:ea typeface="標楷體" panose="03000509000000000000" pitchFamily="65" charset="-120"/>
              </a:rPr>
              <a:t>1-10 </a:t>
            </a:r>
            <a:r>
              <a:rPr lang="zh-TW" altLang="en-US" sz="2000" dirty="0">
                <a:ea typeface="標楷體" panose="03000509000000000000" pitchFamily="65" charset="-120"/>
              </a:rPr>
              <a:t>左上角最外圈的</a:t>
            </a:r>
            <a:r>
              <a:rPr lang="zh-TW" altLang="en-US" sz="2000" dirty="0" smtClean="0">
                <a:ea typeface="標楷體" panose="03000509000000000000" pitchFamily="65" charset="-120"/>
              </a:rPr>
              <a:t>部份）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字方塊 1"/>
          <p:cNvSpPr txBox="1">
            <a:spLocks noChangeArrowheads="1"/>
          </p:cNvSpPr>
          <p:nvPr/>
        </p:nvSpPr>
        <p:spPr bwMode="auto">
          <a:xfrm>
            <a:off x="3188670" y="4523317"/>
            <a:ext cx="2766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zh-TW" dirty="0"/>
              <a:t>金融大數據三部曲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>
              <a:defRPr/>
            </a:pPr>
            <a:r>
              <a:rPr lang="en-US" altLang="zh-TW" dirty="0">
                <a:latin typeface="+mj-lt"/>
                <a:ea typeface="+mj-ea"/>
                <a:cs typeface="+mj-cs"/>
              </a:rPr>
              <a:t>Python</a:t>
            </a:r>
            <a:r>
              <a:rPr lang="zh-TW" altLang="zh-TW" dirty="0">
                <a:latin typeface="+mj-lt"/>
                <a:ea typeface="+mj-ea"/>
                <a:cs typeface="+mj-cs"/>
              </a:rPr>
              <a:t>金融大數據</a:t>
            </a:r>
            <a:r>
              <a:rPr lang="zh-HK" altLang="zh-TW" dirty="0">
                <a:latin typeface="+mj-lt"/>
                <a:ea typeface="+mj-ea"/>
                <a:cs typeface="+mj-cs"/>
              </a:rPr>
              <a:t>三部曲</a:t>
            </a:r>
            <a:endParaRPr lang="zh-TW" alt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8"/>
          <a:stretch/>
        </p:blipFill>
        <p:spPr>
          <a:xfrm>
            <a:off x="464165" y="1612547"/>
            <a:ext cx="8215668" cy="2573866"/>
          </a:xfrm>
          <a:prstGeom prst="rect">
            <a:avLst/>
          </a:prstGeom>
        </p:spPr>
      </p:pic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現場同學們如有不懂的地方，請提出問題。</a:t>
            </a:r>
            <a:endParaRPr lang="zh-TW" altLang="en-US" sz="4800" smtClean="0">
              <a:solidFill>
                <a:srgbClr val="993300"/>
              </a:solidFill>
            </a:endParaRPr>
          </a:p>
          <a:p>
            <a:pPr eaLnBrk="1" hangingPunct="1"/>
            <a:endParaRPr lang="en-US" altLang="zh-TW" smtClean="0"/>
          </a:p>
        </p:txBody>
      </p:sp>
      <p:sp>
        <p:nvSpPr>
          <p:cNvPr id="30723" name="Rectangle 6"/>
          <p:cNvSpPr>
            <a:spLocks noChangeArrowheads="1"/>
          </p:cNvSpPr>
          <p:nvPr/>
        </p:nvSpPr>
        <p:spPr bwMode="auto">
          <a:xfrm>
            <a:off x="2728913" y="1782763"/>
            <a:ext cx="327818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Blip>
                <a:blip r:embed="rId2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2000" i="1">
                <a:solidFill>
                  <a:srgbClr val="CCFFCC"/>
                </a:solidFill>
                <a:latin typeface="Arial MT Black" pitchFamily="2" charset="0"/>
              </a:rPr>
              <a:t>OK</a:t>
            </a: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/>
          <a:p>
            <a:pPr eaLnBrk="1" hangingPunct="1"/>
            <a:r>
              <a:rPr lang="zh-TW" altLang="en-US" sz="6000" i="0" smtClean="0">
                <a:solidFill>
                  <a:srgbClr val="33CC33"/>
                </a:solidFill>
              </a:rPr>
              <a:t>本章講解完畢</a:t>
            </a:r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Python</a:t>
            </a:r>
            <a:r>
              <a:rPr lang="zh-TW" altLang="zh-TW" smtClean="0"/>
              <a:t>發展與特色</a:t>
            </a:r>
            <a:endParaRPr lang="zh-TW" altLang="en-US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62919"/>
            <a:ext cx="8229600" cy="53292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FontTx/>
              <a:buNone/>
              <a:defRPr/>
            </a:pPr>
            <a:r>
              <a:rPr lang="en-US" altLang="zh-TW" dirty="0" smtClean="0"/>
              <a:t>Python </a:t>
            </a:r>
            <a:r>
              <a:rPr lang="zh-TW" altLang="zh-TW" dirty="0"/>
              <a:t>是高階、直譯、互動式的物件導向程式語言</a:t>
            </a:r>
            <a:r>
              <a:rPr lang="zh-TW" altLang="zh-TW" dirty="0" smtClean="0"/>
              <a:t>。</a:t>
            </a:r>
            <a:r>
              <a:rPr lang="zh-TW" altLang="zh-TW" dirty="0"/>
              <a:t>其設計理念是「簡單」、「明確」、「優雅」</a:t>
            </a:r>
            <a:r>
              <a:rPr lang="zh-TW" altLang="zh-TW" dirty="0" smtClean="0"/>
              <a:t>，它的定位是屬於高階的動態程式語言。事實上</a:t>
            </a:r>
            <a:r>
              <a:rPr lang="zh-TW" altLang="zh-TW" dirty="0"/>
              <a:t>，它的功能已經強大到可以用以開發到工業級軟體等級，</a:t>
            </a:r>
            <a:r>
              <a:rPr lang="en-US" altLang="zh-TW" dirty="0"/>
              <a:t>Python</a:t>
            </a:r>
            <a:r>
              <a:rPr lang="zh-TW" altLang="zh-TW" dirty="0"/>
              <a:t>的應用特色如下</a:t>
            </a:r>
            <a:r>
              <a:rPr lang="en-US" altLang="zh-TW" dirty="0" smtClean="0"/>
              <a:t>:</a:t>
            </a:r>
          </a:p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zh-TW" altLang="en-US" b="1" dirty="0" smtClean="0"/>
              <a:t>  </a:t>
            </a:r>
            <a:r>
              <a:rPr lang="zh-TW" altLang="zh-TW" dirty="0" smtClean="0"/>
              <a:t>共享軟體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TW" altLang="en-US" dirty="0" smtClean="0"/>
              <a:t>  </a:t>
            </a:r>
            <a:r>
              <a:rPr lang="zh-TW" altLang="zh-TW" dirty="0" smtClean="0"/>
              <a:t>初學者語言</a:t>
            </a:r>
            <a:endParaRPr lang="en-US" altLang="zh-TW" dirty="0" smtClean="0"/>
          </a:p>
          <a:p>
            <a:pPr marL="342900" lvl="1" indent="-342900">
              <a:buFont typeface="Wingdings" panose="05000000000000000000" pitchFamily="2" charset="2"/>
              <a:buChar char="Ø"/>
              <a:defRPr/>
            </a:pPr>
            <a:r>
              <a:rPr lang="zh-TW" altLang="zh-TW" dirty="0"/>
              <a:t>物件導向語言架構</a:t>
            </a:r>
          </a:p>
          <a:p>
            <a:pPr marL="342900" lvl="1" indent="-342900">
              <a:buFont typeface="Wingdings" panose="05000000000000000000" pitchFamily="2" charset="2"/>
              <a:buChar char="Ø"/>
              <a:defRPr/>
            </a:pPr>
            <a:r>
              <a:rPr lang="zh-TW" altLang="zh-TW" dirty="0"/>
              <a:t>直譯語言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TW" altLang="en-US" dirty="0" smtClean="0"/>
              <a:t>  </a:t>
            </a:r>
            <a:r>
              <a:rPr lang="zh-TW" altLang="zh-TW" dirty="0" smtClean="0"/>
              <a:t>不</a:t>
            </a:r>
            <a:r>
              <a:rPr lang="zh-TW" altLang="zh-TW" dirty="0"/>
              <a:t>需要事先編譯即可</a:t>
            </a:r>
            <a:r>
              <a:rPr lang="zh-TW" altLang="zh-TW" dirty="0" smtClean="0"/>
              <a:t>執行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TW" altLang="en-US" dirty="0" smtClean="0"/>
              <a:t>  </a:t>
            </a:r>
            <a:r>
              <a:rPr lang="zh-TW" altLang="zh-TW" dirty="0" smtClean="0"/>
              <a:t>穩定成長</a:t>
            </a:r>
            <a:endParaRPr lang="en-US" altLang="zh-TW" dirty="0" smtClean="0"/>
          </a:p>
          <a:p>
            <a:pPr marL="342900" lvl="1" indent="-342900">
              <a:buFont typeface="Wingdings" panose="05000000000000000000" pitchFamily="2" charset="2"/>
              <a:buChar char="Ø"/>
              <a:defRPr/>
            </a:pPr>
            <a:r>
              <a:rPr lang="zh-HK" altLang="zh-TW" dirty="0"/>
              <a:t>整</a:t>
            </a:r>
            <a:r>
              <a:rPr lang="zh-TW" altLang="zh-TW" dirty="0"/>
              <a:t>合</a:t>
            </a:r>
            <a:r>
              <a:rPr lang="en-US" altLang="zh-TW" dirty="0"/>
              <a:t>Web</a:t>
            </a:r>
            <a:r>
              <a:rPr lang="zh-TW" altLang="zh-TW" dirty="0"/>
              <a:t>開發</a:t>
            </a:r>
            <a:r>
              <a:rPr lang="zh-HK" altLang="zh-TW" dirty="0"/>
              <a:t>網路程式</a:t>
            </a:r>
            <a:endParaRPr lang="zh-TW" altLang="zh-TW" dirty="0"/>
          </a:p>
          <a:p>
            <a:pPr marL="342900" lvl="1" indent="-342900">
              <a:buFont typeface="Wingdings" panose="05000000000000000000" pitchFamily="2" charset="2"/>
              <a:buChar char="Ø"/>
              <a:defRPr/>
            </a:pPr>
            <a:r>
              <a:rPr lang="zh-TW" altLang="zh-TW" dirty="0"/>
              <a:t>可擴充性</a:t>
            </a:r>
          </a:p>
          <a:p>
            <a:pPr>
              <a:defRPr/>
            </a:pPr>
            <a:endParaRPr lang="en-US" altLang="zh-TW" dirty="0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圖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23420"/>
            <a:ext cx="7056438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文字方塊 1"/>
          <p:cNvSpPr txBox="1">
            <a:spLocks noChangeArrowheads="1"/>
          </p:cNvSpPr>
          <p:nvPr/>
        </p:nvSpPr>
        <p:spPr bwMode="auto">
          <a:xfrm>
            <a:off x="2030413" y="5631920"/>
            <a:ext cx="5997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Python</a:t>
            </a:r>
            <a:r>
              <a:rPr lang="zh-HK" altLang="zh-TW" dirty="0"/>
              <a:t>是美國頂尖大學最熱門的程式語言</a:t>
            </a:r>
            <a:endParaRPr lang="zh-TW" altLang="zh-TW" dirty="0"/>
          </a:p>
          <a:p>
            <a:pPr eaLnBrk="1" hangingPunct="1"/>
            <a:endParaRPr lang="zh-TW" altLang="en-US" dirty="0"/>
          </a:p>
        </p:txBody>
      </p:sp>
      <p:sp>
        <p:nvSpPr>
          <p:cNvPr id="5124" name="標題 1"/>
          <p:cNvSpPr>
            <a:spLocks noGrp="1"/>
          </p:cNvSpPr>
          <p:nvPr>
            <p:ph type="title"/>
          </p:nvPr>
        </p:nvSpPr>
        <p:spPr>
          <a:xfrm>
            <a:off x="530225" y="132820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zh-TW" dirty="0" smtClean="0"/>
              <a:t>發展與特色</a:t>
            </a:r>
            <a:endParaRPr lang="zh-TW" altLang="en-US" dirty="0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字方塊 1"/>
          <p:cNvSpPr txBox="1">
            <a:spLocks noChangeArrowheads="1"/>
          </p:cNvSpPr>
          <p:nvPr/>
        </p:nvSpPr>
        <p:spPr bwMode="auto">
          <a:xfrm>
            <a:off x="3574167" y="5727055"/>
            <a:ext cx="20178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TOIBE index</a:t>
            </a:r>
            <a:endParaRPr lang="zh-TW" altLang="en-US" dirty="0"/>
          </a:p>
        </p:txBody>
      </p:sp>
      <p:sp>
        <p:nvSpPr>
          <p:cNvPr id="6147" name="標題 1"/>
          <p:cNvSpPr>
            <a:spLocks noGrp="1"/>
          </p:cNvSpPr>
          <p:nvPr>
            <p:ph type="title"/>
          </p:nvPr>
        </p:nvSpPr>
        <p:spPr>
          <a:xfrm>
            <a:off x="468313" y="241300"/>
            <a:ext cx="8229600" cy="990600"/>
          </a:xfrm>
        </p:spPr>
        <p:txBody>
          <a:bodyPr/>
          <a:lstStyle/>
          <a:p>
            <a:r>
              <a:rPr lang="en-US" altLang="zh-TW" smtClean="0"/>
              <a:t>Python</a:t>
            </a:r>
            <a:r>
              <a:rPr lang="zh-TW" altLang="zh-TW" smtClean="0"/>
              <a:t>發展與特色</a:t>
            </a:r>
            <a:endParaRPr lang="zh-TW" altLang="en-US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682466"/>
              </p:ext>
            </p:extLst>
          </p:nvPr>
        </p:nvGraphicFramePr>
        <p:xfrm>
          <a:off x="802692" y="1231900"/>
          <a:ext cx="7560840" cy="4364562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60140"/>
                <a:gridCol w="1260140"/>
                <a:gridCol w="1008114"/>
                <a:gridCol w="2016224"/>
                <a:gridCol w="1080120"/>
                <a:gridCol w="936102"/>
              </a:tblGrid>
              <a:tr h="969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Jun-17</a:t>
                      </a:r>
                      <a:endParaRPr lang="en-US" sz="1600" b="1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Jun-16</a:t>
                      </a:r>
                      <a:endParaRPr lang="en-US" sz="1600" b="1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Change</a:t>
                      </a:r>
                      <a:endParaRPr lang="en-US" sz="1600" b="1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Programming Language</a:t>
                      </a:r>
                      <a:endParaRPr lang="en-US" sz="1600" b="1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Ratings</a:t>
                      </a:r>
                      <a:endParaRPr lang="en-US" sz="1600" b="1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Change</a:t>
                      </a:r>
                      <a:endParaRPr lang="en-US" sz="1600" b="1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8727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1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 dirty="0">
                          <a:effectLst/>
                        </a:rPr>
                        <a:t>1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600" u="none" strike="noStrike">
                          <a:effectLst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Java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14.49%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>
                          <a:effectLst/>
                        </a:rPr>
                        <a:t>-6.30%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  <a:tr h="27530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2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 dirty="0">
                          <a:effectLst/>
                        </a:rPr>
                        <a:t>2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C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6.85%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>
                          <a:effectLst/>
                        </a:rPr>
                        <a:t>-5.53%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  <a:tr h="27530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3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 dirty="0">
                          <a:effectLst/>
                        </a:rPr>
                        <a:t>3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C++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>
                          <a:effectLst/>
                        </a:rPr>
                        <a:t>5.72%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-0.48%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  <a:tr h="27530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4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 dirty="0">
                          <a:effectLst/>
                        </a:rPr>
                        <a:t>4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Python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>
                          <a:effectLst/>
                        </a:rPr>
                        <a:t>4.33%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>
                          <a:effectLst/>
                        </a:rPr>
                        <a:t>0.43%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  <a:tr h="27530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5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5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C#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3.53%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-0.26%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  <a:tr h="52229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6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 dirty="0">
                          <a:effectLst/>
                        </a:rPr>
                        <a:t>9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endParaRPr lang="zh-TW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Visual Basic .NET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3.11%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0.76%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  <a:tr h="46681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7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7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JavaScript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3.03%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0.44%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  <a:tr h="27530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8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6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endParaRPr lang="zh-TW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PHP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>
                          <a:effectLst/>
                        </a:rPr>
                        <a:t>2.77%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-0.45%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  <a:tr h="27530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9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8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endParaRPr lang="zh-TW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Perl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>
                          <a:effectLst/>
                        </a:rPr>
                        <a:t>2.31%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-0.09%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  <a:tr h="46681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10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600" u="none" strike="noStrike">
                          <a:effectLst/>
                        </a:rPr>
                        <a:t>12</a:t>
                      </a:r>
                      <a:endParaRPr lang="en-US" altLang="zh-TW" sz="16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endParaRPr lang="zh-TW" alt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Assembly language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2.25%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TW" sz="1600" u="none" strike="noStrike" dirty="0">
                          <a:effectLst/>
                        </a:rPr>
                        <a:t>0.13%</a:t>
                      </a:r>
                      <a:endParaRPr lang="en-US" altLang="zh-TW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6149" name="圖片 6" descr="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11003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圖片 7" descr="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3396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圖片 8" descr="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25303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圖片 9" descr="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721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8" y="1047398"/>
            <a:ext cx="7345363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字方塊 1"/>
          <p:cNvSpPr txBox="1">
            <a:spLocks noChangeArrowheads="1"/>
          </p:cNvSpPr>
          <p:nvPr/>
        </p:nvSpPr>
        <p:spPr bwMode="auto">
          <a:xfrm>
            <a:off x="2526417" y="5800373"/>
            <a:ext cx="38038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zh-TW" dirty="0"/>
              <a:t>程式語言熱門度歷年趨勢</a:t>
            </a:r>
          </a:p>
          <a:p>
            <a:pPr eaLnBrk="1" hangingPunct="1"/>
            <a:endParaRPr lang="zh-TW" altLang="en-US" dirty="0"/>
          </a:p>
        </p:txBody>
      </p:sp>
      <p:sp>
        <p:nvSpPr>
          <p:cNvPr id="7172" name="標題 1"/>
          <p:cNvSpPr>
            <a:spLocks noGrp="1"/>
          </p:cNvSpPr>
          <p:nvPr>
            <p:ph type="title"/>
          </p:nvPr>
        </p:nvSpPr>
        <p:spPr>
          <a:xfrm>
            <a:off x="405165" y="101954"/>
            <a:ext cx="8229600" cy="990600"/>
          </a:xfrm>
        </p:spPr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zh-TW" dirty="0" smtClean="0"/>
              <a:t>發展與特色</a:t>
            </a:r>
            <a:endParaRPr lang="zh-TW" altLang="en-US" dirty="0" smtClean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altLang="zh-TW" dirty="0">
                <a:latin typeface="+mj-lt"/>
                <a:ea typeface="+mj-ea"/>
                <a:cs typeface="+mj-cs"/>
              </a:rPr>
              <a:t>Python</a:t>
            </a:r>
            <a:r>
              <a:rPr lang="zh-TW" altLang="zh-TW" dirty="0">
                <a:latin typeface="+mj-lt"/>
                <a:ea typeface="+mj-ea"/>
                <a:cs typeface="+mj-cs"/>
              </a:rPr>
              <a:t>與其他語言的比較</a:t>
            </a:r>
            <a:endParaRPr lang="zh-TW" altLang="en-US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195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446710"/>
              </p:ext>
            </p:extLst>
          </p:nvPr>
        </p:nvGraphicFramePr>
        <p:xfrm>
          <a:off x="250823" y="1107722"/>
          <a:ext cx="8642350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工作表" r:id="rId3" imgW="7553275" imgH="2533788" progId="Excel.Sheet.12">
                  <p:embed/>
                </p:oleObj>
              </mc:Choice>
              <mc:Fallback>
                <p:oleObj name="工作表" r:id="rId3" imgW="7553275" imgH="2533788" progId="Excel.Sheet.12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3" y="1107722"/>
                        <a:ext cx="8642350" cy="453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文字方塊 2"/>
          <p:cNvSpPr txBox="1">
            <a:spLocks noChangeArrowheads="1"/>
          </p:cNvSpPr>
          <p:nvPr/>
        </p:nvSpPr>
        <p:spPr bwMode="auto">
          <a:xfrm>
            <a:off x="2229465" y="5669138"/>
            <a:ext cx="46850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Python</a:t>
            </a:r>
            <a:r>
              <a:rPr lang="zh-TW" altLang="zh-TW" dirty="0"/>
              <a:t>與其他語言的性能比較</a:t>
            </a:r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Python </a:t>
            </a:r>
            <a:r>
              <a:rPr lang="zh-TW" altLang="zh-TW" smtClean="0"/>
              <a:t>與</a:t>
            </a:r>
            <a:r>
              <a:rPr lang="en-US" altLang="zh-TW" smtClean="0"/>
              <a:t>R</a:t>
            </a:r>
            <a:r>
              <a:rPr lang="zh-TW" altLang="zh-TW" smtClean="0"/>
              <a:t>之各別優勢</a:t>
            </a:r>
            <a:endParaRPr lang="zh-TW" altLang="en-US" smtClean="0"/>
          </a:p>
        </p:txBody>
      </p:sp>
      <p:sp>
        <p:nvSpPr>
          <p:cNvPr id="9219" name="內容版面配置區 2"/>
          <p:cNvSpPr>
            <a:spLocks noGrp="1"/>
          </p:cNvSpPr>
          <p:nvPr>
            <p:ph idx="1"/>
          </p:nvPr>
        </p:nvSpPr>
        <p:spPr>
          <a:xfrm>
            <a:off x="457200" y="1254831"/>
            <a:ext cx="8229600" cy="5064125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n-US" altLang="zh-TW" dirty="0" smtClean="0"/>
              <a:t>Python</a:t>
            </a:r>
            <a:r>
              <a:rPr lang="zh-TW" altLang="zh-TW" dirty="0" smtClean="0"/>
              <a:t>的優勢在於語法好學、適合開發大型專案、以及</a:t>
            </a:r>
            <a:r>
              <a:rPr lang="en-US" altLang="zh-TW" dirty="0" smtClean="0"/>
              <a:t>Web</a:t>
            </a:r>
            <a:r>
              <a:rPr lang="zh-TW" altLang="zh-TW" dirty="0" smtClean="0"/>
              <a:t>架構的整合應用。</a:t>
            </a:r>
            <a:r>
              <a:rPr lang="en-US" altLang="zh-TW" dirty="0" smtClean="0"/>
              <a:t>R</a:t>
            </a:r>
            <a:r>
              <a:rPr lang="zh-TW" altLang="zh-TW" dirty="0" smtClean="0"/>
              <a:t>的優勢在於統計分析以及圖形化介面功能領先。</a:t>
            </a:r>
            <a:endParaRPr lang="en-US" altLang="zh-TW" dirty="0" smtClean="0"/>
          </a:p>
        </p:txBody>
      </p:sp>
      <p:pic>
        <p:nvPicPr>
          <p:cNvPr id="9220" name="圖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708275"/>
            <a:ext cx="77755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文字方塊 4"/>
          <p:cNvSpPr txBox="1">
            <a:spLocks noChangeArrowheads="1"/>
          </p:cNvSpPr>
          <p:nvPr/>
        </p:nvSpPr>
        <p:spPr bwMode="auto">
          <a:xfrm>
            <a:off x="1782410" y="5715297"/>
            <a:ext cx="64329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Python</a:t>
            </a:r>
            <a:r>
              <a:rPr lang="zh-HK" altLang="zh-TW" dirty="0"/>
              <a:t>與</a:t>
            </a:r>
            <a:r>
              <a:rPr lang="en-US" altLang="zh-TW" dirty="0"/>
              <a:t>R</a:t>
            </a:r>
            <a:r>
              <a:rPr lang="zh-HK" altLang="zh-TW" dirty="0"/>
              <a:t>過去幾年的</a:t>
            </a:r>
            <a:r>
              <a:rPr lang="en-US" altLang="zh-TW" dirty="0" err="1"/>
              <a:t>RedMonk</a:t>
            </a:r>
            <a:r>
              <a:rPr lang="zh-HK" altLang="zh-TW" dirty="0"/>
              <a:t>熱門度排名</a:t>
            </a:r>
            <a:endParaRPr lang="zh-TW" altLang="en-US" dirty="0"/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48006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u"/>
              <a:defRPr/>
            </a:pPr>
            <a:r>
              <a:rPr lang="zh-HK" altLang="zh-TW" b="1" dirty="0"/>
              <a:t>使用</a:t>
            </a:r>
            <a:r>
              <a:rPr lang="en-US" altLang="zh-TW" b="1" dirty="0"/>
              <a:t>Python</a:t>
            </a:r>
            <a:r>
              <a:rPr lang="zh-HK" altLang="zh-TW" b="1" dirty="0"/>
              <a:t>的</a:t>
            </a:r>
            <a:r>
              <a:rPr lang="zh-HK" altLang="zh-TW" b="1" dirty="0" smtClean="0"/>
              <a:t>契機</a:t>
            </a:r>
            <a:endParaRPr lang="en-US" altLang="zh-TW" dirty="0"/>
          </a:p>
          <a:p>
            <a:pPr marL="0" indent="0" algn="just">
              <a:buFontTx/>
              <a:buNone/>
              <a:defRPr/>
            </a:pPr>
            <a:r>
              <a:rPr lang="en-US" altLang="zh-TW" dirty="0" smtClean="0"/>
              <a:t>Python</a:t>
            </a:r>
            <a:r>
              <a:rPr lang="zh-TW" altLang="zh-TW" dirty="0"/>
              <a:t>程式語言強調容易學習，因具有縮</a:t>
            </a:r>
            <a:r>
              <a:rPr lang="zh-TW" altLang="zh-TW" dirty="0" smtClean="0"/>
              <a:t>排</a:t>
            </a:r>
            <a:r>
              <a:rPr lang="zh-TW" altLang="en-US" dirty="0" smtClean="0"/>
              <a:t>供</a:t>
            </a:r>
            <a:r>
              <a:rPr lang="zh-HK" altLang="zh-TW" dirty="0" smtClean="0"/>
              <a:t>語法</a:t>
            </a:r>
            <a:r>
              <a:rPr lang="zh-HK" altLang="zh-TW" dirty="0"/>
              <a:t>檢查</a:t>
            </a:r>
            <a:r>
              <a:rPr lang="zh-TW" altLang="zh-TW" dirty="0"/>
              <a:t>，能讓程式碼可讀性高。且其多元</a:t>
            </a:r>
            <a:r>
              <a:rPr lang="zh-HK" altLang="zh-TW" dirty="0"/>
              <a:t>又豐富</a:t>
            </a:r>
            <a:r>
              <a:rPr lang="zh-TW" altLang="zh-TW" dirty="0"/>
              <a:t>的函數庫，使得</a:t>
            </a:r>
            <a:r>
              <a:rPr lang="en-US" altLang="zh-TW" dirty="0"/>
              <a:t>Python</a:t>
            </a:r>
            <a:r>
              <a:rPr lang="zh-TW" altLang="zh-TW" dirty="0"/>
              <a:t>特別適合用來開發大型、挑戰性高、整合型的企業專案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0" indent="0" algn="just">
              <a:buFontTx/>
              <a:buNone/>
              <a:defRPr/>
            </a:pPr>
            <a:r>
              <a:rPr lang="zh-TW" altLang="zh-TW" dirty="0" smtClean="0"/>
              <a:t>在</a:t>
            </a:r>
            <a:r>
              <a:rPr lang="zh-TW" altLang="zh-TW" dirty="0"/>
              <a:t>資料分析</a:t>
            </a:r>
            <a:r>
              <a:rPr lang="zh-TW" altLang="zh-TW" dirty="0" smtClean="0"/>
              <a:t>上</a:t>
            </a:r>
            <a:r>
              <a:rPr lang="zh-TW" altLang="en-US" dirty="0" smtClean="0"/>
              <a:t>，</a:t>
            </a:r>
            <a:r>
              <a:rPr lang="en-US" altLang="zh-TW" dirty="0" smtClean="0"/>
              <a:t>Python</a:t>
            </a:r>
            <a:r>
              <a:rPr lang="zh-TW" altLang="zh-TW" dirty="0"/>
              <a:t>與</a:t>
            </a:r>
            <a:r>
              <a:rPr lang="en-US" altLang="zh-TW" dirty="0"/>
              <a:t>R</a:t>
            </a:r>
            <a:r>
              <a:rPr lang="zh-TW" altLang="zh-TW" dirty="0"/>
              <a:t>在使用者數量</a:t>
            </a:r>
            <a:r>
              <a:rPr lang="zh-TW" altLang="zh-TW" dirty="0" smtClean="0"/>
              <a:t>上還有</a:t>
            </a:r>
            <a:r>
              <a:rPr lang="zh-TW" altLang="zh-TW" dirty="0"/>
              <a:t>一點</a:t>
            </a:r>
            <a:r>
              <a:rPr lang="zh-TW" altLang="zh-TW" dirty="0" smtClean="0"/>
              <a:t>落差</a:t>
            </a:r>
            <a:r>
              <a:rPr lang="zh-TW" altLang="en-US" dirty="0" smtClean="0"/>
              <a:t>，</a:t>
            </a:r>
            <a:r>
              <a:rPr lang="zh-TW" altLang="zh-TW" dirty="0" smtClean="0"/>
              <a:t>分</a:t>
            </a:r>
            <a:r>
              <a:rPr lang="zh-TW" altLang="zh-TW" dirty="0"/>
              <a:t>別是</a:t>
            </a:r>
            <a:r>
              <a:rPr lang="en-US" altLang="zh-TW" dirty="0"/>
              <a:t>42%</a:t>
            </a:r>
            <a:r>
              <a:rPr lang="zh-TW" altLang="zh-TW" dirty="0"/>
              <a:t>與</a:t>
            </a:r>
            <a:r>
              <a:rPr lang="en-US" altLang="zh-TW" dirty="0"/>
              <a:t>58%</a:t>
            </a:r>
            <a:r>
              <a:rPr lang="zh-TW" altLang="zh-TW" dirty="0"/>
              <a:t>，交叉使用約</a:t>
            </a:r>
            <a:r>
              <a:rPr lang="en-US" altLang="zh-TW" dirty="0"/>
              <a:t>23</a:t>
            </a:r>
            <a:r>
              <a:rPr lang="en-US" altLang="zh-TW" dirty="0" smtClean="0"/>
              <a:t>%</a:t>
            </a:r>
            <a:r>
              <a:rPr lang="zh-TW" altLang="zh-TW" dirty="0" smtClean="0"/>
              <a:t>。</a:t>
            </a:r>
            <a:r>
              <a:rPr lang="zh-TW" altLang="zh-TW" dirty="0"/>
              <a:t>但是，有別於</a:t>
            </a:r>
            <a:r>
              <a:rPr lang="zh-TW" altLang="zh-TW" dirty="0" smtClean="0"/>
              <a:t>以往</a:t>
            </a:r>
            <a:r>
              <a:rPr lang="zh-TW" altLang="en-US" dirty="0" smtClean="0"/>
              <a:t>，</a:t>
            </a:r>
            <a:r>
              <a:rPr lang="en-US" altLang="zh-TW" dirty="0" smtClean="0"/>
              <a:t>Python</a:t>
            </a:r>
            <a:r>
              <a:rPr lang="zh-TW" altLang="zh-TW" dirty="0"/>
              <a:t>在</a:t>
            </a:r>
            <a:r>
              <a:rPr lang="zh-TW" altLang="zh-TW" dirty="0" smtClean="0"/>
              <a:t>資料科學</a:t>
            </a:r>
            <a:r>
              <a:rPr lang="zh-TW" altLang="zh-TW" dirty="0"/>
              <a:t>套件</a:t>
            </a:r>
            <a:r>
              <a:rPr lang="zh-TW" altLang="zh-TW" dirty="0" smtClean="0"/>
              <a:t>功能</a:t>
            </a:r>
            <a:r>
              <a:rPr lang="zh-TW" altLang="zh-TW" dirty="0"/>
              <a:t>有明顯的成長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algn="just">
              <a:defRPr/>
            </a:pPr>
            <a:endParaRPr lang="en-US" altLang="zh-TW" dirty="0" smtClean="0"/>
          </a:p>
          <a:p>
            <a:pPr marL="0" indent="0" algn="just">
              <a:buFontTx/>
              <a:buNone/>
              <a:defRPr/>
            </a:pPr>
            <a:endParaRPr lang="en-US" altLang="zh-TW" dirty="0" smtClean="0"/>
          </a:p>
          <a:p>
            <a:pPr marL="0" indent="0" algn="just">
              <a:buFontTx/>
              <a:buNone/>
              <a:defRPr/>
            </a:pPr>
            <a:endParaRPr lang="en-US" altLang="zh-TW" dirty="0"/>
          </a:p>
          <a:p>
            <a:pPr marL="0" indent="0" algn="just">
              <a:buFontTx/>
              <a:buNone/>
              <a:defRPr/>
            </a:pPr>
            <a:endParaRPr lang="en-US" altLang="zh-TW" dirty="0" smtClean="0"/>
          </a:p>
          <a:p>
            <a:pPr marL="0" indent="0" algn="just">
              <a:buFontTx/>
              <a:buNone/>
              <a:defRPr/>
            </a:pPr>
            <a:endParaRPr lang="en-US" altLang="zh-TW" dirty="0"/>
          </a:p>
          <a:p>
            <a:pPr marL="0" indent="0" algn="just">
              <a:buFontTx/>
              <a:buNone/>
              <a:defRPr/>
            </a:pPr>
            <a:endParaRPr lang="zh-TW" altLang="en-US" dirty="0"/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graphicFrame>
        <p:nvGraphicFramePr>
          <p:cNvPr id="10244" name="物件 4"/>
          <p:cNvGraphicFramePr>
            <a:graphicFrameLocks noChangeAspect="1"/>
          </p:cNvGraphicFramePr>
          <p:nvPr/>
        </p:nvGraphicFramePr>
        <p:xfrm>
          <a:off x="5940425" y="4549775"/>
          <a:ext cx="302895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r:id="rId3" imgW="5615222" imgH="4354774" progId="Visio.Drawing.11">
                  <p:embed/>
                </p:oleObj>
              </mc:Choice>
              <mc:Fallback>
                <p:oleObj r:id="rId3" imgW="5615222" imgH="4354774" progId="Visio.Drawing.11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549775"/>
                        <a:ext cx="3028950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Python </a:t>
            </a:r>
            <a:r>
              <a:rPr lang="zh-TW" altLang="zh-TW" smtClean="0"/>
              <a:t>與</a:t>
            </a:r>
            <a:r>
              <a:rPr lang="en-US" altLang="zh-TW" smtClean="0"/>
              <a:t>R</a:t>
            </a:r>
            <a:r>
              <a:rPr lang="zh-TW" altLang="zh-TW" smtClean="0"/>
              <a:t>之各別優勢</a:t>
            </a:r>
            <a:endParaRPr lang="zh-TW" altLang="en-US" smtClean="0"/>
          </a:p>
        </p:txBody>
      </p:sp>
    </p:spTree>
  </p:cSld>
  <p:clrMapOvr>
    <a:masterClrMapping/>
  </p:clrMapOvr>
  <p:transition spd="med">
    <p:pull dir="rd"/>
  </p:transition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預設簡報設計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預設簡報設計">
    <a:majorFont>
      <a:latin typeface="Times New Roman"/>
      <a:ea typeface="標楷體"/>
      <a:cs typeface=""/>
    </a:majorFont>
    <a:minorFont>
      <a:latin typeface="Times New Roman"/>
      <a:ea typeface="標楷體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預設簡報設計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預設簡報設計">
    <a:majorFont>
      <a:latin typeface="Times New Roman"/>
      <a:ea typeface="標楷體"/>
      <a:cs typeface=""/>
    </a:majorFont>
    <a:minorFont>
      <a:latin typeface="Times New Roman"/>
      <a:ea typeface="標楷體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1502</Words>
  <Application>Microsoft Office PowerPoint</Application>
  <PresentationFormat>如螢幕大小 (4:3)</PresentationFormat>
  <Paragraphs>185</Paragraphs>
  <Slides>29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Arial MT Black</vt:lpstr>
      <vt:lpstr>新細明體</vt:lpstr>
      <vt:lpstr>標楷體</vt:lpstr>
      <vt:lpstr>Arial</vt:lpstr>
      <vt:lpstr>Calibri</vt:lpstr>
      <vt:lpstr>Times New Roman</vt:lpstr>
      <vt:lpstr>Wingdings</vt:lpstr>
      <vt:lpstr>預設簡報設計</vt:lpstr>
      <vt:lpstr>工作表</vt:lpstr>
      <vt:lpstr>Visio.Drawing.11</vt:lpstr>
      <vt:lpstr>PowerPoint 簡報</vt:lpstr>
      <vt:lpstr>第一章　Python簡介 </vt:lpstr>
      <vt:lpstr>Python發展與特色</vt:lpstr>
      <vt:lpstr>Python發展與特色</vt:lpstr>
      <vt:lpstr>Python發展與特色</vt:lpstr>
      <vt:lpstr>Python發展與特色</vt:lpstr>
      <vt:lpstr>Python與其他語言的比較</vt:lpstr>
      <vt:lpstr>Python 與R之各別優勢</vt:lpstr>
      <vt:lpstr>Python 與R之各別優勢</vt:lpstr>
      <vt:lpstr>Python 與R之各別優勢</vt:lpstr>
      <vt:lpstr>Python 與R之各別優勢</vt:lpstr>
      <vt:lpstr>Python 與R之各別優勢</vt:lpstr>
      <vt:lpstr>Python 與R之各別優勢</vt:lpstr>
      <vt:lpstr>Python 與R之各別優勢</vt:lpstr>
      <vt:lpstr>Python 與R之各別優勢</vt:lpstr>
      <vt:lpstr>應用Python實踐Fintech平台的原因</vt:lpstr>
      <vt:lpstr>應用Python實踐Fintech平台的原因</vt:lpstr>
      <vt:lpstr>應用Python實踐Fintech平台的原因</vt:lpstr>
      <vt:lpstr>應用Python實踐Fintech平台的原因</vt:lpstr>
      <vt:lpstr>應用Python實踐Fintech平台的原因</vt:lpstr>
      <vt:lpstr>應用Python實踐Fintech平台的原因</vt:lpstr>
      <vt:lpstr>應用Python實踐Fintech平台的原因</vt:lpstr>
      <vt:lpstr>應用Python實踐Fintech平台的原因</vt:lpstr>
      <vt:lpstr>應用Python實踐Fintech平台的原因</vt:lpstr>
      <vt:lpstr>應用Python實踐Fintech平台的原因</vt:lpstr>
      <vt:lpstr>應用Python實踐Fintech平台的原因</vt:lpstr>
      <vt:lpstr>Python金融大數據三部曲</vt:lpstr>
      <vt:lpstr>Python金融大數據三部曲</vt:lpstr>
      <vt:lpstr>本章講解完畢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李琬茹</dc:creator>
  <cp:lastModifiedBy>宥輔 黃</cp:lastModifiedBy>
  <cp:revision>37</cp:revision>
  <dcterms:created xsi:type="dcterms:W3CDTF">2005-04-10T09:27:13Z</dcterms:created>
  <dcterms:modified xsi:type="dcterms:W3CDTF">2018-09-13T08:26:44Z</dcterms:modified>
</cp:coreProperties>
</file>